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5" r:id="rId5"/>
    <p:sldId id="259" r:id="rId6"/>
    <p:sldId id="270" r:id="rId7"/>
    <p:sldId id="271" r:id="rId8"/>
    <p:sldId id="272" r:id="rId9"/>
    <p:sldId id="260" r:id="rId10"/>
    <p:sldId id="296" r:id="rId11"/>
    <p:sldId id="297" r:id="rId12"/>
    <p:sldId id="273" r:id="rId13"/>
    <p:sldId id="261" r:id="rId14"/>
    <p:sldId id="275" r:id="rId15"/>
    <p:sldId id="294" r:id="rId16"/>
    <p:sldId id="263" r:id="rId17"/>
    <p:sldId id="264" r:id="rId18"/>
    <p:sldId id="265" r:id="rId19"/>
    <p:sldId id="298" r:id="rId20"/>
    <p:sldId id="292" r:id="rId21"/>
    <p:sldId id="293" r:id="rId22"/>
    <p:sldId id="285" r:id="rId23"/>
    <p:sldId id="286" r:id="rId24"/>
    <p:sldId id="287" r:id="rId25"/>
    <p:sldId id="288" r:id="rId26"/>
    <p:sldId id="289" r:id="rId27"/>
    <p:sldId id="290" r:id="rId28"/>
    <p:sldId id="266" r:id="rId29"/>
    <p:sldId id="267" r:id="rId30"/>
    <p:sldId id="268" r:id="rId31"/>
    <p:sldId id="262" r:id="rId32"/>
    <p:sldId id="291" r:id="rId33"/>
    <p:sldId id="299" r:id="rId3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682" autoAdjust="0"/>
  </p:normalViewPr>
  <p:slideViewPr>
    <p:cSldViewPr snapToGrid="0">
      <p:cViewPr varScale="1">
        <p:scale>
          <a:sx n="94" d="100"/>
          <a:sy n="94" d="100"/>
        </p:scale>
        <p:origin x="117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32" y="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GbSlov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Heslová stať</c:v>
                </c:pt>
                <c:pt idx="1">
                  <c:v>– plná</c:v>
                </c:pt>
                <c:pt idx="2">
                  <c:v>– vyloučená</c:v>
                </c:pt>
                <c:pt idx="3">
                  <c:v>– odkazová</c:v>
                </c:pt>
                <c:pt idx="4">
                  <c:v>Heslová slova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16814</c:v>
                </c:pt>
                <c:pt idx="1">
                  <c:v>14231</c:v>
                </c:pt>
                <c:pt idx="2">
                  <c:v>0</c:v>
                </c:pt>
                <c:pt idx="3">
                  <c:v>2583</c:v>
                </c:pt>
                <c:pt idx="4" formatCode="General">
                  <c:v>23686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4-4AE3-9D58-2658642A1D1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StčS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Heslová stať</c:v>
                </c:pt>
                <c:pt idx="1">
                  <c:v>– plná</c:v>
                </c:pt>
                <c:pt idx="2">
                  <c:v>– vyloučená</c:v>
                </c:pt>
                <c:pt idx="3">
                  <c:v>– odkazová</c:v>
                </c:pt>
                <c:pt idx="4">
                  <c:v>Heslová slova</c:v>
                </c:pt>
              </c:strCache>
            </c:strRef>
          </c:cat>
          <c:val>
            <c:numRef>
              <c:f>List1!$C$2:$C$6</c:f>
              <c:numCache>
                <c:formatCode>#,##0</c:formatCode>
                <c:ptCount val="5"/>
                <c:pt idx="0">
                  <c:v>19354</c:v>
                </c:pt>
                <c:pt idx="1">
                  <c:v>17103</c:v>
                </c:pt>
                <c:pt idx="2">
                  <c:v>0</c:v>
                </c:pt>
                <c:pt idx="3">
                  <c:v>2251</c:v>
                </c:pt>
                <c:pt idx="4" formatCode="General">
                  <c:v>26447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4-4AE3-9D58-2658642A1D1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MSS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Heslová stať</c:v>
                </c:pt>
                <c:pt idx="1">
                  <c:v>– plná</c:v>
                </c:pt>
                <c:pt idx="2">
                  <c:v>– vyloučená</c:v>
                </c:pt>
                <c:pt idx="3">
                  <c:v>– odkazová</c:v>
                </c:pt>
                <c:pt idx="4">
                  <c:v>Heslová slova</c:v>
                </c:pt>
              </c:strCache>
            </c:strRef>
          </c:cat>
          <c:val>
            <c:numRef>
              <c:f>List1!$D$2:$D$6</c:f>
              <c:numCache>
                <c:formatCode>#,##0</c:formatCode>
                <c:ptCount val="5"/>
                <c:pt idx="0">
                  <c:v>20390</c:v>
                </c:pt>
                <c:pt idx="1">
                  <c:v>18823</c:v>
                </c:pt>
                <c:pt idx="2">
                  <c:v>0</c:v>
                </c:pt>
                <c:pt idx="3">
                  <c:v>1567</c:v>
                </c:pt>
                <c:pt idx="4" formatCode="General">
                  <c:v>28018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4-4AE3-9D58-2658642A1D1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ESSČ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Heslová stať</c:v>
                </c:pt>
                <c:pt idx="1">
                  <c:v>– plná</c:v>
                </c:pt>
                <c:pt idx="2">
                  <c:v>– vyloučená</c:v>
                </c:pt>
                <c:pt idx="3">
                  <c:v>– odkazová</c:v>
                </c:pt>
                <c:pt idx="4">
                  <c:v>Heslová slova</c:v>
                </c:pt>
              </c:strCache>
            </c:strRef>
          </c:cat>
          <c:val>
            <c:numRef>
              <c:f>List1!$E$2:$E$6</c:f>
              <c:numCache>
                <c:formatCode>#,##0</c:formatCode>
                <c:ptCount val="5"/>
                <c:pt idx="0">
                  <c:v>91227</c:v>
                </c:pt>
                <c:pt idx="1">
                  <c:v>29300</c:v>
                </c:pt>
                <c:pt idx="2">
                  <c:v>57297</c:v>
                </c:pt>
                <c:pt idx="3">
                  <c:v>4630</c:v>
                </c:pt>
                <c:pt idx="4" formatCode="General">
                  <c:v>99939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34-4AE3-9D58-2658642A1D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5162608"/>
        <c:axId val="605164576"/>
      </c:barChart>
      <c:catAx>
        <c:axId val="6051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5164576"/>
        <c:crosses val="autoZero"/>
        <c:auto val="1"/>
        <c:lblAlgn val="ctr"/>
        <c:lblOffset val="100"/>
        <c:noMultiLvlLbl val="0"/>
      </c:catAx>
      <c:valAx>
        <c:axId val="605164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51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20DE-1C6E-457F-B1B3-EEFA6A9912D8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416D-6516-4BA5-A5D3-8E7FDFFED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D3425-669E-42DF-9279-C18D78EFFC97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6F4B7-2F45-4F46-B01D-57C59F027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– zobrazení historické podoby webových stránek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6F4B7-2F45-4F46-B01D-57C59F02779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28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Gebauer, Slovník staročeský, </a:t>
            </a:r>
            <a:r>
              <a:rPr lang="pt-BR" dirty="0"/>
              <a:t>1 (A—J), 1903, 2 (K—N) 1916</a:t>
            </a:r>
            <a:r>
              <a:rPr lang="cs-CZ" dirty="0"/>
              <a:t>; dokladový</a:t>
            </a:r>
          </a:p>
          <a:p>
            <a:r>
              <a:rPr lang="cs-CZ" dirty="0"/>
              <a:t>Staročeský slovník 1968–2008; dokladový</a:t>
            </a:r>
          </a:p>
          <a:p>
            <a:r>
              <a:rPr lang="cs-CZ" dirty="0"/>
              <a:t>Malý staročeský slovník 1978</a:t>
            </a:r>
          </a:p>
          <a:p>
            <a:r>
              <a:rPr lang="cs-CZ" dirty="0"/>
              <a:t>Elektronický slovník staré češtiny 2006–</a:t>
            </a:r>
          </a:p>
          <a:p>
            <a:r>
              <a:rPr lang="cs-CZ" dirty="0"/>
              <a:t>Madla = Manuální </a:t>
            </a:r>
            <a:r>
              <a:rPr lang="cs-CZ" dirty="0" err="1"/>
              <a:t>anotátor</a:t>
            </a:r>
            <a:r>
              <a:rPr lang="cs-CZ" dirty="0"/>
              <a:t> databáze lístkových archivů</a:t>
            </a:r>
          </a:p>
          <a:p>
            <a:endParaRPr lang="cs-CZ" dirty="0"/>
          </a:p>
          <a:p>
            <a:r>
              <a:rPr lang="cs-CZ" dirty="0"/>
              <a:t>pokročilé prohledávání (význam)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6F4B7-2F45-4F46-B01D-57C59F02779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8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drážďanská je v závorce, protože jde o text transliterovaný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6F4B7-2F45-4F46-B01D-57C59F02779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2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nejen česky psané, ale i latinské a německé</a:t>
            </a:r>
          </a:p>
          <a:p>
            <a:r>
              <a:rPr lang="cs-CZ" dirty="0"/>
              <a:t>Varia: jazyky (němčina, staroslověnština), výslovnost, titulní strana, předmluva, dodatky, věnování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6F4B7-2F45-4F46-B01D-57C59F02779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40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Plánovaná podoba Vokabuláře webového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6F4B7-2F45-4F46-B01D-57C59F02779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1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9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5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7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5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7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6F97F70-B133-463C-AC77-D9348068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6CD79E0-4A26-4FA1-807C-46E56A50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8DE4A55B-BC3A-46A2-92DF-2509612A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EBE78DF-22DB-4692-824A-4C2D8C84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1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7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6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59280" y="6451681"/>
            <a:ext cx="360000" cy="36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35488" y="6451681"/>
            <a:ext cx="315000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185105" y="6452406"/>
            <a:ext cx="481417" cy="360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315A76-9B75-4247-8637-990B406CC02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25477" y="6451681"/>
            <a:ext cx="1799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vokabular.ujc.cas.cz/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boris@daliboris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adh.cz/" TargetMode="External"/><Relationship Id="rId2" Type="http://schemas.openxmlformats.org/officeDocument/2006/relationships/hyperlink" Target="http://vokabular.ujc.ca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boris@daliboris.cz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@daliboris.cz" TargetMode="External"/><Relationship Id="rId2" Type="http://schemas.openxmlformats.org/officeDocument/2006/relationships/hyperlink" Target="http://vokabular.ujc.cas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jlk.upol.cz/index.php/cislo-2-20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.archive.org/web/20070206025951/http:/vokabular.ujc.cas.cz:80/zdroj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dla.ujc.cas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Prameny pro poznání historické češtiny na internetu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br>
              <a:rPr lang="cs-CZ" dirty="0"/>
            </a:br>
            <a:r>
              <a:rPr lang="cs-CZ" dirty="0"/>
              <a:t>Boris Lehečka, </a:t>
            </a:r>
            <a:r>
              <a:rPr lang="cs-CZ" dirty="0">
                <a:hlinkClick r:id="rId2"/>
              </a:rPr>
              <a:t>boris@daliboris.cz</a:t>
            </a:r>
            <a:endParaRPr lang="cs-CZ" dirty="0"/>
          </a:p>
          <a:p>
            <a:r>
              <a:rPr lang="cs-CZ" dirty="0"/>
              <a:t>Příspěvek byl podpořen projektem Ministerstva školství, mládeže a tělovýchovy č. LM2015081 „Výzkumná infrastruktura pro diachronní bohemistiku“ (akronym RIDICS, </a:t>
            </a:r>
            <a:r>
              <a:rPr lang="cs-CZ" dirty="0">
                <a:hlinkClick r:id="rId3"/>
              </a:rPr>
              <a:t>http://vokabular.ujc.cas.cz</a:t>
            </a:r>
            <a:r>
              <a:rPr lang="cs-CZ" dirty="0"/>
              <a:t>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875" y="5691370"/>
            <a:ext cx="3026658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026" y="5691370"/>
            <a:ext cx="1802181" cy="900000"/>
          </a:xfrm>
          <a:prstGeom prst="rect">
            <a:avLst/>
          </a:prstGeom>
        </p:spPr>
      </p:pic>
      <p:pic>
        <p:nvPicPr>
          <p:cNvPr id="1026" name="Picture 2" descr="http://ujc.cas.cz/miranda2/export/sitesavcr/ujc/sys/resource/logo.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5691370"/>
            <a:ext cx="454999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6F406D-AE63-42D2-9AD6-D546B8C61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8" y="389277"/>
            <a:ext cx="2963839" cy="6892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C66169-EC8A-4758-B306-10C4E535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2026" y="4311649"/>
            <a:ext cx="20002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1721D6-19F7-4282-A6FE-412F23F6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623636-0794-4B8B-A476-DD11F96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4CFD117-B9E6-4D2B-9AAB-A568F0E5CA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20720" y="622300"/>
            <a:ext cx="6607175" cy="5346700"/>
          </a:xfrm>
        </p:spPr>
      </p:pic>
    </p:spTree>
    <p:extLst>
      <p:ext uri="{BB962C8B-B14F-4D97-AF65-F5344CB8AC3E}">
        <p14:creationId xmlns:p14="http://schemas.microsoft.com/office/powerpoint/2010/main" val="336690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54D50-6180-4CE4-92F0-62635330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A76868-B9CA-4E1D-967D-D3360F53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196566-4CEF-49AA-9905-CA68E58A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628775"/>
            <a:ext cx="82391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6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75FA8DFA-EBA4-4BB0-B3E9-F9C1B06BF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25322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B60C910-24CD-4FC1-BBDE-8DDA8D81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Zpracování slovní zásoby v moderních slovnících staré češtiny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6C49DD-801E-44DE-8422-0276B3A6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120DC2-0812-4EB8-B72C-411429B0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D7947F-765C-4C78-8770-9EF859E7E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staročeská a </a:t>
            </a:r>
            <a:r>
              <a:rPr lang="cs-CZ" dirty="0" err="1"/>
              <a:t>středněčeská</a:t>
            </a:r>
            <a:r>
              <a:rPr lang="cs-CZ" dirty="0"/>
              <a:t> textová banka (pro korpusové vyhledávání)</a:t>
            </a:r>
          </a:p>
          <a:p>
            <a:pPr lvl="1"/>
            <a:r>
              <a:rPr lang="cs-CZ" dirty="0"/>
              <a:t>transkribované, </a:t>
            </a:r>
            <a:r>
              <a:rPr lang="cs-CZ" dirty="0" err="1"/>
              <a:t>nelemmatizované</a:t>
            </a:r>
            <a:r>
              <a:rPr lang="cs-CZ" dirty="0"/>
              <a:t>, nepropojené</a:t>
            </a:r>
          </a:p>
          <a:p>
            <a:r>
              <a:rPr lang="cs-CZ" dirty="0"/>
              <a:t>(Manuscriptorium; spolupráce ukončena)</a:t>
            </a:r>
          </a:p>
          <a:p>
            <a:pPr lvl="1"/>
            <a:r>
              <a:rPr lang="cs-CZ" dirty="0"/>
              <a:t>standard XML TEI P5</a:t>
            </a:r>
          </a:p>
          <a:p>
            <a:r>
              <a:rPr lang="cs-CZ" dirty="0"/>
              <a:t>ediční modul (pro čtení in continuo)</a:t>
            </a:r>
          </a:p>
          <a:p>
            <a:pPr lvl="1"/>
            <a:r>
              <a:rPr lang="cs-CZ" dirty="0"/>
              <a:t>ne všechny texty (texty publikované, např. Klaretovy slovníky; nedávno vyšlé, např. Bible olomoucká (a drážďanská))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26B8E0A-7E50-42A3-87DF-CA510D9C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18774D-0126-4453-9342-BB61E331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9524CE-52EC-4980-8DD1-26D4396F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1774B5-4BCC-46A5-ADEC-E0F1B297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214ED3-6DEF-455D-86DA-A6A714E6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A998BD75-B112-4F15-81B7-3035C29767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25762" y="923131"/>
            <a:ext cx="8599487" cy="5011738"/>
          </a:xfrm>
        </p:spPr>
      </p:pic>
    </p:spTree>
    <p:extLst>
      <p:ext uri="{BB962C8B-B14F-4D97-AF65-F5344CB8AC3E}">
        <p14:creationId xmlns:p14="http://schemas.microsoft.com/office/powerpoint/2010/main" val="30681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74E74D8-0D61-4368-9D64-45C6A0F5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textové banky a </a:t>
            </a:r>
            <a:r>
              <a:rPr lang="cs-CZ" dirty="0" err="1"/>
              <a:t>Diakorpu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7DCBC3A-8222-43F6-ACE1-43E38619E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Textová banka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AAAD738-2585-4864-98EB-7F6774997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1300–1800</a:t>
            </a:r>
          </a:p>
          <a:p>
            <a:r>
              <a:rPr lang="cs-CZ" dirty="0"/>
              <a:t>6 155 994 pozic (5 298 599 stč.)</a:t>
            </a:r>
          </a:p>
          <a:p>
            <a:r>
              <a:rPr lang="cs-CZ" dirty="0"/>
              <a:t>nereferenční</a:t>
            </a:r>
          </a:p>
          <a:p>
            <a:r>
              <a:rPr lang="cs-CZ" dirty="0"/>
              <a:t>(částečně lemmatizovány)</a:t>
            </a:r>
          </a:p>
          <a:p>
            <a:r>
              <a:rPr lang="cs-CZ" dirty="0"/>
              <a:t>všechny dostupné prameny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033ADF4-391D-44A7-8BC1-7EE4C9F77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Diakorp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90078B2-C9C6-4572-AB2D-147C937B4F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1300–1939</a:t>
            </a:r>
          </a:p>
          <a:p>
            <a:r>
              <a:rPr lang="cs-CZ" dirty="0"/>
              <a:t>4 128 874 pozic (970 343 stč.)</a:t>
            </a:r>
          </a:p>
          <a:p>
            <a:r>
              <a:rPr lang="cs-CZ" dirty="0"/>
              <a:t>referenční</a:t>
            </a:r>
          </a:p>
          <a:p>
            <a:r>
              <a:rPr lang="cs-CZ" dirty="0" err="1"/>
              <a:t>nelemmatizovaný</a:t>
            </a:r>
            <a:endParaRPr lang="cs-CZ" dirty="0"/>
          </a:p>
          <a:p>
            <a:r>
              <a:rPr lang="cs-CZ" dirty="0"/>
              <a:t>vyvážený, 1. opis památky</a:t>
            </a: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89A8F-BF3D-4EA2-82CA-A6953934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C1D11-D42D-4062-80B8-13F6B3DA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B253EDC-47AB-424D-9277-E15D4D21C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Ondřej Koupil</a:t>
            </a:r>
          </a:p>
          <a:p>
            <a:r>
              <a:rPr lang="cs-CZ" dirty="0"/>
              <a:t>historické mluvnice a podobné příručky z období 16. až 19. století (84×)</a:t>
            </a:r>
          </a:p>
          <a:p>
            <a:r>
              <a:rPr lang="cs-CZ" dirty="0"/>
              <a:t>digitální obrazy</a:t>
            </a:r>
          </a:p>
          <a:p>
            <a:r>
              <a:rPr lang="cs-CZ" dirty="0"/>
              <a:t>podrobná charakteristika</a:t>
            </a:r>
          </a:p>
          <a:p>
            <a:r>
              <a:rPr lang="cs-CZ" dirty="0"/>
              <a:t>tematické rejstříky</a:t>
            </a:r>
          </a:p>
          <a:p>
            <a:pPr lvl="1"/>
            <a:r>
              <a:rPr lang="cs-CZ" dirty="0"/>
              <a:t>hlavní témata: Hláskosloví, Pravopis, Slovní zásoba a slovotvorba, Tvarosloví, Skladba, Styl, Varia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4F91C1-DE45-4FB2-BFBE-D3ADD87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Mluvnice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10D0D9-D5B1-4140-B894-C66EAB76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2DF24C-7E58-4505-80B9-79DE1193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4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F0E0CDF-47A3-4C4D-9DED-E2809844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poslední aktualizace (13. 10. 2018)</a:t>
            </a:r>
          </a:p>
          <a:p>
            <a:pPr lvl="1"/>
            <a:r>
              <a:rPr lang="cs-CZ" dirty="0" err="1"/>
              <a:t>Orthographia</a:t>
            </a:r>
            <a:r>
              <a:rPr lang="cs-CZ" dirty="0"/>
              <a:t> </a:t>
            </a:r>
            <a:r>
              <a:rPr lang="cs-CZ" dirty="0" err="1"/>
              <a:t>Bohemica</a:t>
            </a:r>
            <a:endParaRPr lang="cs-CZ" dirty="0"/>
          </a:p>
          <a:p>
            <a:pPr lvl="1"/>
            <a:r>
              <a:rPr lang="cs-CZ" dirty="0"/>
              <a:t>Beneš </a:t>
            </a:r>
            <a:r>
              <a:rPr lang="cs-CZ" dirty="0" err="1"/>
              <a:t>Optát</a:t>
            </a:r>
            <a:r>
              <a:rPr lang="cs-CZ" dirty="0"/>
              <a:t> – Petr </a:t>
            </a:r>
            <a:r>
              <a:rPr lang="cs-CZ" dirty="0" err="1"/>
              <a:t>Gzel</a:t>
            </a:r>
            <a:r>
              <a:rPr lang="cs-CZ" dirty="0"/>
              <a:t> – Václav </a:t>
            </a:r>
            <a:r>
              <a:rPr lang="cs-CZ" dirty="0" err="1"/>
              <a:t>Philomathes</a:t>
            </a:r>
            <a:r>
              <a:rPr lang="cs-CZ" dirty="0"/>
              <a:t>. </a:t>
            </a:r>
            <a:r>
              <a:rPr lang="cs-CZ" i="1" dirty="0" err="1"/>
              <a:t>Grammatyka</a:t>
            </a:r>
            <a:r>
              <a:rPr lang="cs-CZ" i="1" dirty="0"/>
              <a:t> česká v dvojí stránce: </a:t>
            </a:r>
            <a:r>
              <a:rPr lang="cs-CZ" i="1" dirty="0" err="1"/>
              <a:t>orthographia</a:t>
            </a:r>
            <a:r>
              <a:rPr lang="cs-CZ" i="1" dirty="0"/>
              <a:t> předkem, kteráž učí českú řeč právě a vlastně psáti i čísti (ta se i </a:t>
            </a:r>
            <a:r>
              <a:rPr lang="cs-CZ" i="1" dirty="0" err="1"/>
              <a:t>lejkom</a:t>
            </a:r>
            <a:r>
              <a:rPr lang="cs-CZ" i="1" dirty="0"/>
              <a:t> hodí); </a:t>
            </a:r>
            <a:r>
              <a:rPr lang="cs-CZ" i="1" dirty="0" err="1"/>
              <a:t>etymologia</a:t>
            </a:r>
            <a:r>
              <a:rPr lang="cs-CZ" i="1" dirty="0"/>
              <a:t> potom, kteráž učí českú řeč právě a vlastně mluviti i z </a:t>
            </a:r>
            <a:r>
              <a:rPr lang="cs-CZ" i="1" dirty="0" err="1"/>
              <a:t>latíny</a:t>
            </a:r>
            <a:r>
              <a:rPr lang="cs-CZ" i="1" dirty="0"/>
              <a:t> vykládati (ta samým </a:t>
            </a:r>
            <a:r>
              <a:rPr lang="cs-CZ" i="1" dirty="0" err="1"/>
              <a:t>latiníkom</a:t>
            </a:r>
            <a:r>
              <a:rPr lang="cs-CZ" i="1" dirty="0"/>
              <a:t> přísluší). </a:t>
            </a:r>
            <a:r>
              <a:rPr lang="cs-CZ" dirty="0"/>
              <a:t>Náměšť nad Oslavou, 1533.</a:t>
            </a:r>
          </a:p>
          <a:p>
            <a:pPr lvl="1"/>
            <a:r>
              <a:rPr lang="cs-CZ" dirty="0"/>
              <a:t>(včetně knižní edice, editoři O. Koupil a K. </a:t>
            </a:r>
            <a:r>
              <a:rPr lang="cs-CZ" dirty="0" err="1"/>
              <a:t>Voleková</a:t>
            </a:r>
            <a:r>
              <a:rPr lang="cs-CZ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908C56-DF78-4888-B46A-FC4EDEAA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Mluvnice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5BF5C2-DE5F-416A-B0F5-9298A0BD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1345D-5776-43BF-894D-67DFED66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3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EF12BD6-8BC9-4406-85D1-1C243A6F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výsledky projektu </a:t>
            </a:r>
            <a:r>
              <a:rPr lang="cs-CZ" dirty="0" err="1"/>
              <a:t>NAKI</a:t>
            </a:r>
            <a:endParaRPr lang="cs-CZ" dirty="0"/>
          </a:p>
          <a:p>
            <a:pPr lvl="1"/>
            <a:r>
              <a:rPr lang="cs-CZ" dirty="0"/>
              <a:t>Kolační pravítko</a:t>
            </a:r>
          </a:p>
          <a:p>
            <a:pPr lvl="1"/>
            <a:r>
              <a:rPr lang="cs-CZ" dirty="0"/>
              <a:t>Speciální znaky</a:t>
            </a:r>
          </a:p>
          <a:p>
            <a:pPr lvl="1"/>
            <a:r>
              <a:rPr lang="cs-CZ" dirty="0"/>
              <a:t>doplněk </a:t>
            </a:r>
            <a:r>
              <a:rPr lang="cs-CZ" dirty="0" err="1"/>
              <a:t>eEdice</a:t>
            </a:r>
            <a:r>
              <a:rPr lang="cs-CZ" dirty="0"/>
              <a:t> a </a:t>
            </a:r>
            <a:r>
              <a:rPr lang="cs-CZ" i="1" dirty="0"/>
              <a:t>Metodika přípravy a zpracování elektronických edic starších českých textů </a:t>
            </a:r>
            <a:r>
              <a:rPr lang="cs-CZ" dirty="0"/>
              <a:t>(Alena M. Černá – Boris Lehečka, 2015)</a:t>
            </a:r>
          </a:p>
          <a:p>
            <a:r>
              <a:rPr lang="cs-CZ" dirty="0"/>
              <a:t>výsledky projektu </a:t>
            </a:r>
            <a:r>
              <a:rPr lang="cs-CZ" dirty="0" err="1"/>
              <a:t>RIDICS</a:t>
            </a:r>
            <a:endParaRPr lang="cs-CZ" dirty="0"/>
          </a:p>
          <a:p>
            <a:pPr lvl="1"/>
            <a:r>
              <a:rPr lang="cs-CZ" dirty="0"/>
              <a:t>Asistent pro kontrolu pravopisu</a:t>
            </a:r>
          </a:p>
          <a:p>
            <a:pPr lvl="1"/>
            <a:r>
              <a:rPr lang="cs-CZ" dirty="0"/>
              <a:t>Kontrola staročeského pravopisu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CA5639-2967-4DE4-97FF-B863FE88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Počítačové nástroje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6089BB-D902-40D1-9F37-392EEA31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8D784-D44D-401C-8C88-80598045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500787-F9B6-4EC8-B410-3EF59094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9DE51-ECA8-484E-8C87-83DA22C5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B21C538-2DB0-42D9-B763-2E05162437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74800" y="609600"/>
            <a:ext cx="9794240" cy="5263353"/>
          </a:xfrm>
        </p:spPr>
      </p:pic>
    </p:spTree>
    <p:extLst>
      <p:ext uri="{BB962C8B-B14F-4D97-AF65-F5344CB8AC3E}">
        <p14:creationId xmlns:p14="http://schemas.microsoft.com/office/powerpoint/2010/main" val="371684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74B8404-C829-485A-849A-EA60B73D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 Vokabuláře webového</a:t>
            </a:r>
          </a:p>
          <a:p>
            <a:r>
              <a:rPr lang="cs-CZ" dirty="0"/>
              <a:t>Slovníky</a:t>
            </a:r>
          </a:p>
          <a:p>
            <a:r>
              <a:rPr lang="cs-CZ" dirty="0"/>
              <a:t>Texty</a:t>
            </a:r>
          </a:p>
          <a:p>
            <a:r>
              <a:rPr lang="cs-CZ" dirty="0"/>
              <a:t>Mluvnice</a:t>
            </a:r>
          </a:p>
          <a:p>
            <a:r>
              <a:rPr lang="cs-CZ" dirty="0"/>
              <a:t>Počítačové nástroje</a:t>
            </a:r>
          </a:p>
          <a:p>
            <a:r>
              <a:rPr lang="cs-CZ" dirty="0"/>
              <a:t>Formální popis staré češtiny (hláskosloví, morfologie)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1A08249-BB5D-499A-B87C-5ADCB8C7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F45646-1883-43B2-93F7-8AA26F87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3B8AC8-954E-4317-85D2-97992196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1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254574A-D020-48A1-985D-B01011C7E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767012"/>
            <a:ext cx="5200650" cy="13239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AEFD652-20B2-4199-8F79-9D0ABFAE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Kolační pravítko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FB4792-816E-4513-8A2B-E954DC17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3599F3-BEC2-4A84-9B43-F0871C58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E7CF308-044F-4F7C-BE07-2751A6E6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3486152"/>
            <a:ext cx="4724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9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9D4CF88-FBFD-43A6-9158-05CF48759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708" y="2478141"/>
            <a:ext cx="4620360" cy="276637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92E64A6-75E7-49BD-B91E-2A5B78B9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znaky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C37B5A-2F88-4319-B70A-D4F96F98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3E2364-2D67-4B13-B2AE-FAB347FE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AD409F-E00B-4A2E-9D49-E9A8A687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75628"/>
            <a:ext cx="4800598" cy="27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7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D4C92D-7A2E-4619-BF37-31CD0CB6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Asistent pro kontrolu pravopisu ve Wordu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91C4674-AF71-4BEB-85D7-51ECFE7DE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17081"/>
            <a:ext cx="4718050" cy="3197051"/>
          </a:xfr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0CE3A9A0-AF8C-4977-9DAB-B52B0BBA75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617080"/>
            <a:ext cx="5116870" cy="3197051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621B8-3948-4B76-BCCE-5EACEAA4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842078-A609-4BAD-9EF3-140E6A93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0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8A194E0-0018-4A0B-A4F9-83CAA4A3C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kontrola pravopisu jako standardní nástroj</a:t>
            </a:r>
          </a:p>
          <a:p>
            <a:pPr lvl="1"/>
            <a:r>
              <a:rPr lang="cs-CZ" dirty="0"/>
              <a:t>nezajistí 100% správnost</a:t>
            </a:r>
          </a:p>
          <a:p>
            <a:pPr lvl="1"/>
            <a:r>
              <a:rPr lang="cs-CZ" dirty="0"/>
              <a:t>může upozornit na chyby</a:t>
            </a:r>
          </a:p>
          <a:p>
            <a:pPr lvl="1"/>
            <a:r>
              <a:rPr lang="cs-CZ" dirty="0"/>
              <a:t>používá se (pro moderní jazyky)</a:t>
            </a:r>
          </a:p>
          <a:p>
            <a:r>
              <a:rPr lang="cs-CZ" dirty="0"/>
              <a:t>princip kontroly pravopisu</a:t>
            </a:r>
          </a:p>
          <a:p>
            <a:pPr lvl="1"/>
            <a:r>
              <a:rPr lang="cs-CZ" dirty="0"/>
              <a:t>seznam pravopisně náležitých tvarů (obsažených v tzv. slovníku)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FE3F23F-0F62-4288-9ED0-A6F9FCE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Kontrola staročeského pravopisu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88AF93-E0D1-40A2-A51B-410CA5AD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0A944-72EF-48C7-B731-09412875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4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C7AAEFE-A3C4-4F1A-8887-9DE32B01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pravopisně náležité tvary</a:t>
            </a:r>
          </a:p>
          <a:p>
            <a:pPr lvl="1"/>
            <a:r>
              <a:rPr lang="cs-CZ" dirty="0"/>
              <a:t>staročeská textová banka – staročeské tokeny (nikoli emendovaný a doplněný text, cizí jazyk)</a:t>
            </a:r>
          </a:p>
          <a:p>
            <a:pPr lvl="1"/>
            <a:r>
              <a:rPr lang="cs-CZ" dirty="0"/>
              <a:t>slovníky staré češtiny (</a:t>
            </a:r>
            <a:r>
              <a:rPr lang="cs-CZ" dirty="0" err="1"/>
              <a:t>StčS</a:t>
            </a:r>
            <a:r>
              <a:rPr lang="cs-CZ" dirty="0"/>
              <a:t>, </a:t>
            </a:r>
            <a:r>
              <a:rPr lang="cs-CZ" dirty="0" err="1"/>
              <a:t>ESSČ</a:t>
            </a:r>
            <a:r>
              <a:rPr lang="cs-CZ" dirty="0"/>
              <a:t>) – lemmata</a:t>
            </a:r>
          </a:p>
          <a:p>
            <a:r>
              <a:rPr lang="cs-CZ" dirty="0"/>
              <a:t>ne všechny tvary musejí být pravopisně náležité</a:t>
            </a:r>
          </a:p>
          <a:p>
            <a:pPr lvl="1"/>
            <a:r>
              <a:rPr lang="cs-CZ" dirty="0"/>
              <a:t>systém skóre (jeho vylepšení a minimální hodnota pro zařazení tvaru do slovníku pro kontrolu stč. pravopisu)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EDA9D1E-2527-4A8F-9DF2-CA8A9353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pravopisně správné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8E5860-C3A3-4242-8815-245B4B1D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3800D9-D9E3-4788-8367-9B93E22D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04F78DA-824F-494B-A603-D2F14136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tvar je totožný s podobou lemmatu z moderního staročeského slovníku</a:t>
            </a:r>
          </a:p>
          <a:p>
            <a:r>
              <a:rPr lang="cs-CZ" dirty="0"/>
              <a:t>tvar se vyskytuje v různých památkách (tj. s velkou pravděpodobností tvar použili různí staročeští autoři/písaři);</a:t>
            </a:r>
          </a:p>
          <a:p>
            <a:r>
              <a:rPr lang="cs-CZ" dirty="0"/>
              <a:t>tvary se vyskytují v různých pramenech téže památky;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537051-893D-461E-BDDE-436B8286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zvýšit naději na zařazení do slovníku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573046-FD06-4DF1-AF29-323BBBEE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91291D-C088-4E7B-A5E6-527E50D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04F78DA-824F-494B-A603-D2F14136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tvary se vyskytují v edicích, které připravovali různí editoři (je méně pravděpodobné, že se různí editoři dopustí téže chyby)</a:t>
            </a:r>
          </a:p>
          <a:p>
            <a:r>
              <a:rPr lang="cs-CZ" dirty="0"/>
              <a:t>pokud se mezi doloženými tvary objevuje ještě další, hláskoslovně náležitá podoba (např. tvary </a:t>
            </a:r>
            <a:r>
              <a:rPr lang="cs-CZ" dirty="0" err="1"/>
              <a:t>kóň</a:t>
            </a:r>
            <a:r>
              <a:rPr lang="cs-CZ" dirty="0"/>
              <a:t> a kůň), jejich frekvence se sčítají (</a:t>
            </a:r>
            <a:r>
              <a:rPr lang="cs-CZ" dirty="0" err="1"/>
              <a:t>kóň</a:t>
            </a:r>
            <a:r>
              <a:rPr lang="cs-CZ" dirty="0"/>
              <a:t> 2×, kůň 3× → </a:t>
            </a:r>
            <a:r>
              <a:rPr lang="cs-CZ" dirty="0" err="1"/>
              <a:t>kóň</a:t>
            </a:r>
            <a:r>
              <a:rPr lang="cs-CZ" dirty="0"/>
              <a:t> 5×, kůň 5×)</a:t>
            </a:r>
          </a:p>
          <a:p>
            <a:r>
              <a:rPr lang="cs-CZ" dirty="0"/>
              <a:t>doložený tvar se vyskytuje v morfologické databázi staré češtiny (zatím jen apelativa, nesklonné slovní druhy)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537051-893D-461E-BDDE-436B8286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zvýšit naději na zařazení do slovníku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573046-FD06-4DF1-AF29-323BBBEE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EBECFF-D6D3-4F9E-8E6B-E8644682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3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17287E-6E6E-4BF5-B98A-68B583BF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CC9A114-4C52-4C29-8E39-14A051686B8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6" y="982663"/>
            <a:ext cx="7486650" cy="477837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5FD01A-317E-46B7-8104-9B89F0B0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9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48F665F-96CC-43D1-9902-7243D01F6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účel</a:t>
            </a:r>
          </a:p>
          <a:p>
            <a:pPr lvl="1"/>
            <a:r>
              <a:rPr lang="cs-CZ" dirty="0"/>
              <a:t>lemmatizace staročeských textů</a:t>
            </a:r>
          </a:p>
          <a:p>
            <a:r>
              <a:rPr lang="cs-CZ" dirty="0"/>
              <a:t>prostředek</a:t>
            </a:r>
          </a:p>
          <a:p>
            <a:pPr lvl="1"/>
            <a:r>
              <a:rPr lang="cs-CZ" dirty="0"/>
              <a:t>seznam lemmat (ze slovníků; podoby k roku 1300)</a:t>
            </a:r>
          </a:p>
          <a:p>
            <a:pPr lvl="1"/>
            <a:r>
              <a:rPr lang="cs-CZ" dirty="0"/>
              <a:t>formální popis staročeského hláskosloví (z historických mluvnic)</a:t>
            </a:r>
          </a:p>
          <a:p>
            <a:pPr lvl="1"/>
            <a:r>
              <a:rPr lang="cs-CZ" dirty="0"/>
              <a:t>formální popis staročeské flexe (k roku 1300; P. Synková)</a:t>
            </a:r>
          </a:p>
          <a:p>
            <a:pPr lvl="1"/>
            <a:r>
              <a:rPr lang="cs-CZ" dirty="0"/>
              <a:t>formální popis hláskových změn (od roku 1300)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F11A73-C5C4-4D63-B51E-ADB187F5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popis staročeské morfologie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FFDE4-2C0F-4CFD-B1AD-BF3E7367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B0299C-F011-4CCF-B319-4421B879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2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16E888-E4A5-45B3-9A45-039F9CD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4064CF-FF26-4828-9454-403AC3F4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1C04C34-EF6C-4516-A38D-5B55A4C95F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38537" y="676261"/>
            <a:ext cx="5114925" cy="5191125"/>
          </a:xfrm>
        </p:spPr>
      </p:pic>
    </p:spTree>
    <p:extLst>
      <p:ext uri="{BB962C8B-B14F-4D97-AF65-F5344CB8AC3E}">
        <p14:creationId xmlns:p14="http://schemas.microsoft.com/office/powerpoint/2010/main" val="333084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4C67DD1-C6E9-4457-94A7-972B464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oddělení vývoje jazyka Ústavu pro jazyk český AV ČR</a:t>
            </a:r>
          </a:p>
          <a:p>
            <a:r>
              <a:rPr lang="cs-CZ" dirty="0"/>
              <a:t>počítačové zpracování a zpřístupňování jazykových materiálů (programování, databáze, značkovací jazyky)</a:t>
            </a:r>
          </a:p>
          <a:p>
            <a:r>
              <a:rPr lang="cs-CZ" dirty="0"/>
              <a:t>Vokabulář webový (</a:t>
            </a:r>
            <a:r>
              <a:rPr lang="cs-CZ" dirty="0">
                <a:hlinkClick r:id="rId2"/>
              </a:rPr>
              <a:t>http://vokabular.ujc.cas.cz</a:t>
            </a:r>
            <a:r>
              <a:rPr lang="cs-CZ" dirty="0"/>
              <a:t>)</a:t>
            </a:r>
          </a:p>
          <a:p>
            <a:r>
              <a:rPr lang="cs-CZ" dirty="0"/>
              <a:t>řešitel projektu Výzkumná infrastruktura pro diachronní bohemistiku (</a:t>
            </a:r>
            <a:r>
              <a:rPr lang="cs-CZ" dirty="0" err="1"/>
              <a:t>RIDICS</a:t>
            </a:r>
            <a:r>
              <a:rPr lang="cs-CZ" dirty="0"/>
              <a:t>); 2016–2019</a:t>
            </a:r>
          </a:p>
          <a:p>
            <a:r>
              <a:rPr lang="cs-CZ" dirty="0"/>
              <a:t>zakládající člen České asociace pro digitální humanitní vědy (</a:t>
            </a:r>
            <a:r>
              <a:rPr lang="cs-CZ" dirty="0">
                <a:hlinkClick r:id="rId3"/>
              </a:rPr>
              <a:t>www.czadh.cz</a:t>
            </a:r>
            <a:r>
              <a:rPr lang="cs-CZ" dirty="0"/>
              <a:t>)</a:t>
            </a:r>
          </a:p>
          <a:p>
            <a:r>
              <a:rPr lang="cs-CZ" dirty="0"/>
              <a:t>kontakt: </a:t>
            </a:r>
            <a:r>
              <a:rPr lang="cs-CZ" dirty="0">
                <a:hlinkClick r:id="rId4"/>
              </a:rPr>
              <a:t>boris@daliboris.cz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571F15-6AE5-4C71-BB6B-CBFB6196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Boris Lehečka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240D0A-536D-4A5E-B806-1A725AEB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736FBE-D3BD-45C2-A437-F709D299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FC64F3-DF77-4313-AB59-D90E88599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777" y="1300690"/>
            <a:ext cx="20002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CB0E22-8038-45D4-8137-20CC757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844330-DEDF-4E37-A7E9-C6B47B4F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9FAABD-2E7B-4EBF-9849-A8A69EB7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65" y="739471"/>
            <a:ext cx="6585069" cy="51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7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9346F3A-4698-44D3-B0C2-527B93605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KonText</a:t>
            </a:r>
            <a:endParaRPr lang="cs-CZ" dirty="0"/>
          </a:p>
          <a:p>
            <a:pPr lvl="1"/>
            <a:r>
              <a:rPr lang="cs-CZ" dirty="0"/>
              <a:t>korpusový manažer vyvíjený v Českém národním korpusu</a:t>
            </a:r>
          </a:p>
          <a:p>
            <a:pPr lvl="1"/>
            <a:r>
              <a:rPr lang="cs-CZ" dirty="0"/>
              <a:t>částečně </a:t>
            </a:r>
            <a:r>
              <a:rPr lang="cs-CZ" dirty="0" err="1"/>
              <a:t>lemmatizovaný</a:t>
            </a:r>
            <a:r>
              <a:rPr lang="cs-CZ" dirty="0"/>
              <a:t> (apelativa, nesklonné slovní druhy)</a:t>
            </a:r>
          </a:p>
          <a:p>
            <a:pPr lvl="2"/>
            <a:r>
              <a:rPr lang="cs-CZ" dirty="0"/>
              <a:t>Pavlína Synková (teoretická část)</a:t>
            </a:r>
          </a:p>
          <a:p>
            <a:pPr lvl="2"/>
            <a:r>
              <a:rPr lang="cs-CZ" dirty="0"/>
              <a:t>Ondřej Svoboda (programování)</a:t>
            </a:r>
          </a:p>
          <a:p>
            <a:pPr lvl="2"/>
            <a:r>
              <a:rPr lang="cs-CZ" dirty="0"/>
              <a:t>Karel Oliva (vedení práce)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9324E6-DE4F-4D47-A202-8C68C26C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/ Texty II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6E1F7C-611E-4055-9489-D0F2F730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BB6F09-5A9C-4C03-ADEA-A19ED183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20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298623-3E46-4283-8284-01DF677C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A320D3-9E69-4CB5-9B53-32E76013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CABD86-DB6E-41A8-BB0D-F590EE7B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04" y="559313"/>
            <a:ext cx="8629992" cy="54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17BE6C-CAAA-455C-B870-BB929B74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otázky a odpovědi</a:t>
            </a:r>
          </a:p>
          <a:p>
            <a:r>
              <a:rPr lang="cs-CZ">
                <a:hlinkClick r:id="rId2"/>
              </a:rPr>
              <a:t>http://vokabular.ujc.cas.cz</a:t>
            </a:r>
            <a:endParaRPr lang="cs-CZ" dirty="0"/>
          </a:p>
          <a:p>
            <a:r>
              <a:rPr lang="cs-CZ" dirty="0">
                <a:hlinkClick r:id="rId3"/>
              </a:rPr>
              <a:t>boris@daliboris.cz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EFE08-CD22-49EC-956E-8FB066BD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Děkuju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410282-4EE1-4C90-B665-6864B55D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9BE42D-AA8A-4FF6-BAB2-FD67469C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A2EF3AA-0870-4E2A-97AF-A50948FA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 pozvání – PhDr. Eva </a:t>
            </a:r>
            <a:r>
              <a:rPr lang="cs-CZ" dirty="0" err="1"/>
              <a:t>Pasáčková</a:t>
            </a:r>
            <a:r>
              <a:rPr lang="cs-CZ" dirty="0"/>
              <a:t>, CSc., Mgr. Martina Spěváčková, Ph.D.</a:t>
            </a:r>
          </a:p>
          <a:p>
            <a:r>
              <a:rPr lang="cs-CZ" dirty="0"/>
              <a:t>za náměty – Mgr. Jan Dušek, </a:t>
            </a:r>
            <a:r>
              <a:rPr lang="cs-CZ" i="1" dirty="0"/>
              <a:t>Vokabulář webový a škola</a:t>
            </a:r>
            <a:r>
              <a:rPr lang="cs-CZ" dirty="0"/>
              <a:t>. In JAZYK – LITERATURA – KOMUNIKACE II/2006, str. 27–35. Dostupné též z &lt;</a:t>
            </a:r>
            <a:r>
              <a:rPr lang="cs-CZ" dirty="0">
                <a:hlinkClick r:id="rId2"/>
              </a:rPr>
              <a:t>http://jlk.upol.cz/index.php/cislo-2-2017</a:t>
            </a:r>
            <a:r>
              <a:rPr lang="cs-CZ" dirty="0"/>
              <a:t>&gt;.</a:t>
            </a:r>
          </a:p>
          <a:p>
            <a:r>
              <a:rPr lang="cs-CZ" dirty="0"/>
              <a:t>za finanční podporu – MŠMT v rámci Projektu velkých infrastruktur pro </a:t>
            </a:r>
            <a:r>
              <a:rPr lang="cs-CZ" dirty="0" err="1"/>
              <a:t>VaVaI</a:t>
            </a:r>
            <a:r>
              <a:rPr lang="de-DE" dirty="0"/>
              <a:t>.</a:t>
            </a:r>
            <a:endParaRPr lang="cs-CZ" dirty="0"/>
          </a:p>
          <a:p>
            <a:r>
              <a:rPr lang="cs-CZ" dirty="0"/>
              <a:t>za materiály poskytnuté k publikování – badatelé se zaměřením na diachronní bohemistiku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4FBF6C-AEFA-468C-AC45-BC2F8F7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Poděkování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16CF95-EA7E-423B-A775-59118A06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93C5E7-58CD-4FD6-A384-F9352CDC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E5DFF34-1883-45D2-AFF1-4D49D948A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od 14. listopadu 2006</a:t>
            </a:r>
          </a:p>
          <a:p>
            <a:r>
              <a:rPr lang="cs-CZ" dirty="0"/>
              <a:t>zpočátku pro slovníky staročeské slovní zásoby (Heslář lístkového materiálu ke </a:t>
            </a:r>
            <a:r>
              <a:rPr lang="cs-CZ" dirty="0" err="1"/>
              <a:t>StčS</a:t>
            </a:r>
            <a:r>
              <a:rPr lang="cs-CZ" dirty="0"/>
              <a:t>, ESSČ, MSS; později </a:t>
            </a:r>
            <a:r>
              <a:rPr lang="cs-CZ" dirty="0" err="1"/>
              <a:t>GbSlov</a:t>
            </a:r>
            <a:r>
              <a:rPr lang="cs-CZ" dirty="0"/>
              <a:t>, </a:t>
            </a:r>
            <a:r>
              <a:rPr lang="cs-CZ" dirty="0" err="1"/>
              <a:t>StčS</a:t>
            </a:r>
            <a:r>
              <a:rPr lang="cs-CZ" dirty="0"/>
              <a:t>)</a:t>
            </a:r>
          </a:p>
          <a:p>
            <a:r>
              <a:rPr lang="cs-CZ" dirty="0"/>
              <a:t>postupně další zdroje (viz záložka </a:t>
            </a:r>
            <a:r>
              <a:rPr lang="cs-CZ" i="1" dirty="0"/>
              <a:t>Zdroje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texty (textová banka, ediční modul)</a:t>
            </a:r>
          </a:p>
          <a:p>
            <a:pPr lvl="1"/>
            <a:r>
              <a:rPr lang="cs-CZ" dirty="0"/>
              <a:t>lístkové kartotéky (digitalizované, anotované)</a:t>
            </a:r>
          </a:p>
          <a:p>
            <a:pPr lvl="1"/>
            <a:r>
              <a:rPr lang="cs-CZ" dirty="0"/>
              <a:t>mluvnice (digitalizované, indexované, s odborným popisem)</a:t>
            </a:r>
          </a:p>
          <a:p>
            <a:pPr lvl="1"/>
            <a:r>
              <a:rPr lang="cs-CZ" dirty="0"/>
              <a:t>audioknihy</a:t>
            </a:r>
          </a:p>
          <a:p>
            <a:pPr lvl="1"/>
            <a:r>
              <a:rPr lang="cs-CZ" dirty="0"/>
              <a:t>dobové slovníky (textové, digitalizované)</a:t>
            </a:r>
          </a:p>
          <a:p>
            <a:pPr lvl="1"/>
            <a:r>
              <a:rPr lang="cs-CZ" dirty="0"/>
              <a:t>počítačové nástroje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A122D03-E776-4084-B764-FEF44A1D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Vokabuláře webového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2ABE99-CB1F-4DAA-8F06-124BE49D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140B84-2EB8-43A7-997A-7BCB416B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5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5A2D9-4A91-4F46-B44B-EC474368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8F9C31-668F-49E1-905B-515793CA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7E4502-6BD5-49FE-8C11-E814C450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59" y="1383053"/>
            <a:ext cx="9698882" cy="249718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7A35A5-4967-4603-9130-D7B847FB230A}"/>
              </a:ext>
            </a:extLst>
          </p:cNvPr>
          <p:cNvSpPr/>
          <p:nvPr/>
        </p:nvSpPr>
        <p:spPr>
          <a:xfrm>
            <a:off x="1295402" y="3880237"/>
            <a:ext cx="9601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>
                <a:hlinkClick r:id="rId4"/>
              </a:rPr>
              <a:t>https://web.archive.org/web/20070206025951/http://vokabular.ujc.cas.cz:80/zdroj.aspx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34CFC8-14B6-4316-BB1D-18B8E885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D2B5BE-A913-4093-BCB7-2240430B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EF7B54-F14A-45A9-A3A0-79FF973D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07" y="863456"/>
            <a:ext cx="6971750" cy="51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6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4C23C3-CF5F-4F3D-B2BB-748D5DF4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774FEC-244B-443E-AD11-887926EC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DB5BAC-85A4-472B-8CC8-8CDFBCDB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47" y="863687"/>
            <a:ext cx="6627249" cy="51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D98CDDC-BDB3-4131-8406-D810F644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není slovník jako slovník (moderní staročeské)</a:t>
            </a:r>
          </a:p>
          <a:p>
            <a:pPr lvl="1"/>
            <a:r>
              <a:rPr lang="cs-CZ" dirty="0"/>
              <a:t>stáří (</a:t>
            </a:r>
            <a:r>
              <a:rPr lang="cs-CZ" dirty="0" err="1"/>
              <a:t>GbSlov</a:t>
            </a:r>
            <a:r>
              <a:rPr lang="cs-CZ" dirty="0"/>
              <a:t> × ESSČ), kvalita (MSS × </a:t>
            </a:r>
            <a:r>
              <a:rPr lang="cs-CZ" dirty="0" err="1"/>
              <a:t>StčS</a:t>
            </a:r>
            <a:r>
              <a:rPr lang="cs-CZ" dirty="0"/>
              <a:t>), médium (ESSČ), období (</a:t>
            </a:r>
            <a:r>
              <a:rPr lang="cs-CZ" dirty="0" err="1"/>
              <a:t>GbSlov</a:t>
            </a:r>
            <a:r>
              <a:rPr lang="cs-CZ" dirty="0"/>
              <a:t>), doklady (</a:t>
            </a:r>
            <a:r>
              <a:rPr lang="cs-CZ" dirty="0" err="1"/>
              <a:t>StčS</a:t>
            </a:r>
            <a:r>
              <a:rPr lang="cs-CZ" dirty="0"/>
              <a:t> × ESSČ)</a:t>
            </a:r>
          </a:p>
          <a:p>
            <a:pPr lvl="1"/>
            <a:r>
              <a:rPr lang="cs-CZ" dirty="0"/>
              <a:t>abeceda (</a:t>
            </a:r>
            <a:r>
              <a:rPr lang="cs-CZ" dirty="0" err="1"/>
              <a:t>StčS</a:t>
            </a:r>
            <a:r>
              <a:rPr lang="cs-CZ" dirty="0"/>
              <a:t>: na – při; </a:t>
            </a:r>
            <a:r>
              <a:rPr lang="cs-CZ" dirty="0" err="1"/>
              <a:t>GbSlov</a:t>
            </a:r>
            <a:r>
              <a:rPr lang="cs-CZ" dirty="0"/>
              <a:t>: A – netbánlivý; MSS: A–Ž; ESSČ: při–Ž, A–M)</a:t>
            </a:r>
          </a:p>
          <a:p>
            <a:r>
              <a:rPr lang="cs-CZ" dirty="0"/>
              <a:t>není slovník (</a:t>
            </a:r>
            <a:r>
              <a:rPr lang="cs-CZ" dirty="0" err="1"/>
              <a:t>středněčeské</a:t>
            </a:r>
            <a:r>
              <a:rPr lang="cs-CZ" dirty="0"/>
              <a:t> období)</a:t>
            </a:r>
          </a:p>
          <a:p>
            <a:pPr lvl="1"/>
            <a:r>
              <a:rPr lang="cs-CZ" dirty="0"/>
              <a:t>Lexikální databáze humanistické a barokní češtiny (</a:t>
            </a:r>
            <a:r>
              <a:rPr lang="cs-CZ" dirty="0">
                <a:hlinkClick r:id="rId3"/>
              </a:rPr>
              <a:t>http://madla.ujc.cas.cz</a:t>
            </a:r>
            <a:r>
              <a:rPr lang="cs-CZ" dirty="0"/>
              <a:t>; nutná registrace)</a:t>
            </a:r>
          </a:p>
          <a:p>
            <a:pPr lvl="1"/>
            <a:r>
              <a:rPr lang="cs-CZ" dirty="0"/>
              <a:t>anotovaná lístková kartotéka</a:t>
            </a:r>
          </a:p>
          <a:p>
            <a:r>
              <a:rPr lang="cs-CZ" dirty="0"/>
              <a:t>dobové slovníky</a:t>
            </a:r>
          </a:p>
          <a:p>
            <a:pPr lvl="1"/>
            <a:r>
              <a:rPr lang="cs-CZ" dirty="0"/>
              <a:t>s vlastním prohledáváním, vzájemně neprovázané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3F7C091-8CD4-4FD1-B6A0-9FAD0273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82F724-2C7C-46A1-9B3C-F47D1448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FPE ZČU v Plzni, 8. 11. 2018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39B3CB-9EB4-4183-9AB5-BCCA235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9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DICS-2018.pptx" id="{29963B87-D87B-40F4-AE5B-50BBAA852316}" vid="{4C1578BA-849D-4307-B861-E08D001382C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RIDICS-2018</Template>
  <TotalTime>447</TotalTime>
  <Words>1447</Words>
  <Application>Microsoft Office PowerPoint</Application>
  <PresentationFormat>Širokoúhlá obrazovka</PresentationFormat>
  <Paragraphs>208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Garamond</vt:lpstr>
      <vt:lpstr>Organika</vt:lpstr>
      <vt:lpstr>Prameny pro poznání historické češtiny na internetu</vt:lpstr>
      <vt:lpstr>Osnova</vt:lpstr>
      <vt:lpstr>Boris Lehečka</vt:lpstr>
      <vt:lpstr>Poděkování</vt:lpstr>
      <vt:lpstr>Historie Vokabuláře webového</vt:lpstr>
      <vt:lpstr>Prezentace aplikace PowerPoint</vt:lpstr>
      <vt:lpstr>Prezentace aplikace PowerPoint</vt:lpstr>
      <vt:lpstr>Prezentace aplikace PowerPoint</vt:lpstr>
      <vt:lpstr>Slovníky</vt:lpstr>
      <vt:lpstr>Prezentace aplikace PowerPoint</vt:lpstr>
      <vt:lpstr>Prezentace aplikace PowerPoint</vt:lpstr>
      <vt:lpstr>Zpracování slovní zásoby v moderních slovnících staré češtiny</vt:lpstr>
      <vt:lpstr>Texty</vt:lpstr>
      <vt:lpstr>Prezentace aplikace PowerPoint</vt:lpstr>
      <vt:lpstr>Srovnání textové banky a Diakorpu</vt:lpstr>
      <vt:lpstr>Mluvnice</vt:lpstr>
      <vt:lpstr>Mluvnice</vt:lpstr>
      <vt:lpstr>Počítačové nástroje</vt:lpstr>
      <vt:lpstr>Prezentace aplikace PowerPoint</vt:lpstr>
      <vt:lpstr>Kolační pravítko</vt:lpstr>
      <vt:lpstr>Speciální znaky</vt:lpstr>
      <vt:lpstr>Asistent pro kontrolu pravopisu ve Wordu</vt:lpstr>
      <vt:lpstr>Kontrola staročeského pravopisu</vt:lpstr>
      <vt:lpstr>Co je pravopisně správné</vt:lpstr>
      <vt:lpstr>Jak zvýšit naději na zařazení do slovníku</vt:lpstr>
      <vt:lpstr>Jak zvýšit naději na zařazení do slovníku</vt:lpstr>
      <vt:lpstr>Prezentace aplikace PowerPoint</vt:lpstr>
      <vt:lpstr>Formální popis staročeské morfologie</vt:lpstr>
      <vt:lpstr>Prezentace aplikace PowerPoint</vt:lpstr>
      <vt:lpstr>Prezentace aplikace PowerPoint</vt:lpstr>
      <vt:lpstr>Korpus / Texty II</vt:lpstr>
      <vt:lpstr>Prezentace aplikace PowerPoint</vt:lpstr>
      <vt:lpstr>Děkuju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Prameny pro poznání historické češtiny na  internetu</dc:title>
  <dc:creator>Boris Lehečka</dc:creator>
  <cp:lastModifiedBy>Boris Lehečka</cp:lastModifiedBy>
  <cp:revision>78</cp:revision>
  <cp:lastPrinted>2018-11-08T16:22:29Z</cp:lastPrinted>
  <dcterms:created xsi:type="dcterms:W3CDTF">2018-11-08T11:02:39Z</dcterms:created>
  <dcterms:modified xsi:type="dcterms:W3CDTF">2018-11-13T08:26:01Z</dcterms:modified>
</cp:coreProperties>
</file>