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20"/>
  </p:notesMasterIdLst>
  <p:handoutMasterIdLst>
    <p:handoutMasterId r:id="rId21"/>
  </p:handoutMasterIdLst>
  <p:sldIdLst>
    <p:sldId id="282" r:id="rId2"/>
    <p:sldId id="337" r:id="rId3"/>
    <p:sldId id="372" r:id="rId4"/>
    <p:sldId id="359" r:id="rId5"/>
    <p:sldId id="378" r:id="rId6"/>
    <p:sldId id="379" r:id="rId7"/>
    <p:sldId id="360" r:id="rId8"/>
    <p:sldId id="381" r:id="rId9"/>
    <p:sldId id="380" r:id="rId10"/>
    <p:sldId id="373" r:id="rId11"/>
    <p:sldId id="374" r:id="rId12"/>
    <p:sldId id="361" r:id="rId13"/>
    <p:sldId id="375" r:id="rId14"/>
    <p:sldId id="377" r:id="rId15"/>
    <p:sldId id="376" r:id="rId16"/>
    <p:sldId id="382" r:id="rId17"/>
    <p:sldId id="383" r:id="rId18"/>
    <p:sldId id="384" r:id="rId1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99FF"/>
    <a:srgbClr val="FF0000"/>
    <a:srgbClr val="FF0066"/>
    <a:srgbClr val="FF9933"/>
    <a:srgbClr val="FFCC99"/>
    <a:srgbClr val="777777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77" autoAdjust="0"/>
  </p:normalViewPr>
  <p:slideViewPr>
    <p:cSldViewPr>
      <p:cViewPr>
        <p:scale>
          <a:sx n="119" d="100"/>
          <a:sy n="119" d="100"/>
        </p:scale>
        <p:origin x="-1416" y="-66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21D7777-E21E-48E0-B836-D88EF76E571D}" type="datetimeFigureOut">
              <a:rPr lang="cs-CZ"/>
              <a:pPr>
                <a:defRPr/>
              </a:pPr>
              <a:t>14. 4. 2014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337F72E-1C3F-4DD5-B7AA-AD10FA28C2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233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3E523A4-4762-46D4-8E41-6A5CA909B7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530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083978-67BB-48A7-814D-8553D052E060}" type="slidenum">
              <a:rPr lang="cs-CZ" altLang="cs-CZ" smtClean="0"/>
              <a:pPr eaLnBrk="1" hangingPunct="1">
                <a:spcBef>
                  <a:spcPct val="0"/>
                </a:spcBef>
              </a:pPr>
              <a:t>2</a:t>
            </a:fld>
            <a:endParaRPr lang="cs-CZ" altLang="cs-CZ" smtClean="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EF2A64-C841-4802-A1DC-BB8D2C2058F2}" type="slidenum">
              <a:rPr lang="cs-CZ" altLang="cs-CZ" smtClean="0"/>
              <a:pPr eaLnBrk="1" hangingPunct="1">
                <a:spcBef>
                  <a:spcPct val="0"/>
                </a:spcBef>
              </a:pPr>
              <a:t>11</a:t>
            </a:fld>
            <a:endParaRPr lang="cs-CZ" altLang="cs-CZ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CAA0D3-62AE-4087-935C-35A7C6A8ED47}" type="slidenum">
              <a:rPr lang="cs-CZ" altLang="cs-CZ" smtClean="0"/>
              <a:pPr eaLnBrk="1" hangingPunct="1">
                <a:spcBef>
                  <a:spcPct val="0"/>
                </a:spcBef>
              </a:pPr>
              <a:t>12</a:t>
            </a:fld>
            <a:endParaRPr lang="cs-CZ" altLang="cs-CZ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05CC28F-5657-48C9-B94F-5B69861E2796}" type="slidenum">
              <a:rPr lang="cs-CZ" altLang="cs-CZ" smtClean="0"/>
              <a:pPr eaLnBrk="1" hangingPunct="1">
                <a:spcBef>
                  <a:spcPct val="0"/>
                </a:spcBef>
              </a:pPr>
              <a:t>13</a:t>
            </a:fld>
            <a:endParaRPr lang="cs-CZ" altLang="cs-CZ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94B9AD8-48B5-4D61-BADF-B6F771555E2B}" type="slidenum">
              <a:rPr lang="cs-CZ" altLang="cs-CZ" smtClean="0"/>
              <a:pPr eaLnBrk="1" hangingPunct="1">
                <a:spcBef>
                  <a:spcPct val="0"/>
                </a:spcBef>
              </a:pPr>
              <a:t>14</a:t>
            </a:fld>
            <a:endParaRPr lang="cs-CZ" altLang="cs-CZ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1AEE38-ABC6-46A5-B507-364398F7B458}" type="slidenum">
              <a:rPr lang="cs-CZ" altLang="cs-CZ" smtClean="0"/>
              <a:pPr eaLnBrk="1" hangingPunct="1">
                <a:spcBef>
                  <a:spcPct val="0"/>
                </a:spcBef>
              </a:pPr>
              <a:t>15</a:t>
            </a:fld>
            <a:endParaRPr lang="cs-CZ" altLang="cs-CZ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756442-B501-44C8-A2F2-42107F4561DA}" type="slidenum">
              <a:rPr lang="cs-CZ" altLang="cs-CZ" smtClean="0"/>
              <a:pPr eaLnBrk="1" hangingPunct="1">
                <a:spcBef>
                  <a:spcPct val="0"/>
                </a:spcBef>
              </a:pPr>
              <a:t>16</a:t>
            </a:fld>
            <a:endParaRPr lang="cs-CZ" altLang="cs-CZ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9DCCBE-6AC0-40A9-8E06-A5974C3D2C1D}" type="slidenum">
              <a:rPr lang="cs-CZ" altLang="cs-CZ" smtClean="0"/>
              <a:pPr eaLnBrk="1" hangingPunct="1">
                <a:spcBef>
                  <a:spcPct val="0"/>
                </a:spcBef>
              </a:pPr>
              <a:t>17</a:t>
            </a:fld>
            <a:endParaRPr lang="cs-CZ" altLang="cs-CZ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2C84882-D511-445D-A9EB-479FF13B3561}" type="slidenum">
              <a:rPr lang="cs-CZ" altLang="cs-CZ" smtClean="0"/>
              <a:pPr eaLnBrk="1" hangingPunct="1">
                <a:spcBef>
                  <a:spcPct val="0"/>
                </a:spcBef>
              </a:pPr>
              <a:t>18</a:t>
            </a:fld>
            <a:endParaRPr lang="cs-CZ" altLang="cs-CZ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2639603-3FF2-4EDF-AB42-68E2E0893827}" type="slidenum">
              <a:rPr lang="cs-CZ" altLang="cs-CZ" smtClean="0"/>
              <a:pPr eaLnBrk="1" hangingPunct="1">
                <a:spcBef>
                  <a:spcPct val="0"/>
                </a:spcBef>
              </a:pPr>
              <a:t>3</a:t>
            </a:fld>
            <a:endParaRPr lang="cs-CZ" altLang="cs-CZ" smtClean="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D67460-AFCF-4858-BD2F-665181627CBC}" type="slidenum">
              <a:rPr lang="cs-CZ" altLang="cs-CZ" smtClean="0"/>
              <a:pPr eaLnBrk="1" hangingPunct="1">
                <a:spcBef>
                  <a:spcPct val="0"/>
                </a:spcBef>
              </a:pPr>
              <a:t>4</a:t>
            </a:fld>
            <a:endParaRPr lang="cs-CZ" altLang="cs-CZ" smtClean="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FB8E5E-02A3-4F28-B996-A535D91A1DDC}" type="slidenum">
              <a:rPr lang="cs-CZ" altLang="cs-CZ" smtClean="0"/>
              <a:pPr eaLnBrk="1" hangingPunct="1">
                <a:spcBef>
                  <a:spcPct val="0"/>
                </a:spcBef>
              </a:pPr>
              <a:t>5</a:t>
            </a:fld>
            <a:endParaRPr lang="cs-CZ" altLang="cs-CZ" smtClean="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7832BB-DF63-4B53-9703-A0DE8B21B043}" type="slidenum">
              <a:rPr lang="cs-CZ" altLang="cs-CZ" smtClean="0"/>
              <a:pPr eaLnBrk="1" hangingPunct="1">
                <a:spcBef>
                  <a:spcPct val="0"/>
                </a:spcBef>
              </a:pPr>
              <a:t>6</a:t>
            </a:fld>
            <a:endParaRPr lang="cs-CZ" altLang="cs-CZ" smtClean="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3E4C841-B6FD-4A01-82F8-BDB896C90677}" type="slidenum">
              <a:rPr lang="cs-CZ" altLang="cs-CZ" smtClean="0"/>
              <a:pPr eaLnBrk="1" hangingPunct="1">
                <a:spcBef>
                  <a:spcPct val="0"/>
                </a:spcBef>
              </a:pPr>
              <a:t>7</a:t>
            </a:fld>
            <a:endParaRPr lang="cs-CZ" altLang="cs-CZ" smtClean="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0357D-272A-4EFE-AA96-42942559A666}" type="slidenum">
              <a:rPr lang="cs-CZ" altLang="cs-CZ" smtClean="0"/>
              <a:pPr eaLnBrk="1" hangingPunct="1">
                <a:spcBef>
                  <a:spcPct val="0"/>
                </a:spcBef>
              </a:pPr>
              <a:t>8</a:t>
            </a:fld>
            <a:endParaRPr lang="cs-CZ" altLang="cs-CZ" smtClean="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AEF1D1-F797-4D0E-AD1B-E21FD6959434}" type="slidenum">
              <a:rPr lang="cs-CZ" altLang="cs-CZ" smtClean="0"/>
              <a:pPr eaLnBrk="1" hangingPunct="1">
                <a:spcBef>
                  <a:spcPct val="0"/>
                </a:spcBef>
              </a:pPr>
              <a:t>9</a:t>
            </a:fld>
            <a:endParaRPr lang="cs-CZ" altLang="cs-CZ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35BDF4-D5B5-4338-912B-972664B0BDFB}" type="slidenum">
              <a:rPr lang="cs-CZ" altLang="cs-CZ" smtClean="0"/>
              <a:pPr eaLnBrk="1" hangingPunct="1">
                <a:spcBef>
                  <a:spcPct val="0"/>
                </a:spcBef>
              </a:pPr>
              <a:t>10</a:t>
            </a:fld>
            <a:endParaRPr lang="cs-CZ" altLang="cs-CZ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839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D265F-1458-4A75-B2D9-4669631F5E19}" type="datetimeFigureOut">
              <a:rPr lang="cs-CZ"/>
              <a:pPr>
                <a:defRPr/>
              </a:pPr>
              <a:t>14. 4. 2014</a:t>
            </a:fld>
            <a:endParaRPr lang="cs-CZ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41728-953F-45FE-92E0-4CAE89B0E8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428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143D3-2CBA-4B19-9ACC-F54001AD933B}" type="datetimeFigureOut">
              <a:rPr lang="cs-CZ"/>
              <a:pPr>
                <a:defRPr/>
              </a:pPr>
              <a:t>14. 4. 2014</a:t>
            </a:fld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E4CB4-2242-4608-A45F-0DF73FE74B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03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20C08-3629-472D-91A4-6440072A2119}" type="datetimeFigureOut">
              <a:rPr lang="cs-CZ"/>
              <a:pPr>
                <a:defRPr/>
              </a:pPr>
              <a:t>14. 4. 2014</a:t>
            </a:fld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7AFF1-5434-4F49-8910-5E03E7F2DC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95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F8FB7-D7F7-4283-ADA5-7A31DA8B4E9D}" type="datetimeFigureOut">
              <a:rPr lang="cs-CZ"/>
              <a:pPr>
                <a:defRPr/>
              </a:pPr>
              <a:t>14. 4. 2014</a:t>
            </a:fld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1DD29-ED99-4453-A0F2-FBE41CBF26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10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6E631-59E3-459B-8AFA-BF941B5D02D6}" type="datetimeFigureOut">
              <a:rPr lang="cs-CZ"/>
              <a:pPr>
                <a:defRPr/>
              </a:pPr>
              <a:t>14. 4. 2014</a:t>
            </a:fld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7051A-1F2B-4BF2-8CAF-4690932C75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48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62544-4A29-4E01-9354-04BB83BAC5D1}" type="datetimeFigureOut">
              <a:rPr lang="cs-CZ"/>
              <a:pPr>
                <a:defRPr/>
              </a:pPr>
              <a:t>14. 4. 2014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319B4-13A7-4F6A-97F3-8E8416CE1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70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6C610-F56D-4145-B91E-C9B3013FD92F}" type="datetimeFigureOut">
              <a:rPr lang="cs-CZ"/>
              <a:pPr>
                <a:defRPr/>
              </a:pPr>
              <a:t>14. 4. 2014</a:t>
            </a:fld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3F06E-0E93-4A27-A419-97009EBC72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18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C02C-48F3-4A88-9051-79984EC27302}" type="datetimeFigureOut">
              <a:rPr lang="cs-CZ"/>
              <a:pPr>
                <a:defRPr/>
              </a:pPr>
              <a:t>14. 4. 2014</a:t>
            </a:fld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93F65-884F-4B7F-A9B9-2EE56EA155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79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78B06-15D9-47D3-A1CF-D77C897C6A0F}" type="datetimeFigureOut">
              <a:rPr lang="cs-CZ"/>
              <a:pPr>
                <a:defRPr/>
              </a:pPr>
              <a:t>14. 4. 2014</a:t>
            </a:fld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19451-0E8A-4DD1-9804-7F817635DF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52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BE35F-8970-43B3-A959-3DD01A0C9FFB}" type="datetimeFigureOut">
              <a:rPr lang="cs-CZ"/>
              <a:pPr>
                <a:defRPr/>
              </a:pPr>
              <a:t>14. 4. 2014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FC023-EC1F-4A33-B14B-5E52370FCC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35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9604F-0D8A-48D0-95EB-12E182AFFC7C}" type="datetimeFigureOut">
              <a:rPr lang="cs-CZ"/>
              <a:pPr>
                <a:defRPr/>
              </a:pPr>
              <a:t>14. 4. 2014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1EB0-33C3-49B8-9289-48841679D1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44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 smtClean="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B9DD28F2-6596-45A9-8659-F6C190BD6172}" type="datetimeFigureOut">
              <a:rPr lang="cs-CZ"/>
              <a:pPr>
                <a:defRPr/>
              </a:pPr>
              <a:t>14. 4. 2014</a:t>
            </a:fld>
            <a:endParaRPr lang="cs-CZ"/>
          </a:p>
        </p:txBody>
      </p:sp>
      <p:sp>
        <p:nvSpPr>
          <p:cNvPr id="829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29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9B62A6B-EF49-45BC-BD28-0537164EDE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theses.cz/id/3czdub/?furl=%2Fid%2F3czdub%2F;so=nx;lang=en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theses.bham.ac.uk/535/1/Vajn09MPhil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8313" y="1989138"/>
            <a:ext cx="8062912" cy="1044575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 </a:t>
            </a:r>
            <a:r>
              <a:rPr lang="sk-SK" altLang="cs-CZ" smtClean="0"/>
              <a:t>Průzkum paralelních dvojjazyčných textů v otázce určení autorství staročeského překladu</a:t>
            </a:r>
            <a:endParaRPr lang="cs-CZ" altLang="cs-CZ" smtClean="0"/>
          </a:p>
        </p:txBody>
      </p:sp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5795963" y="5229225"/>
            <a:ext cx="288131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/>
              <a:t>Markéta Pytlíková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/>
              <a:t>ÚJČ AV ČR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/>
              <a:t>pytlikova@ujc.cas.cz</a:t>
            </a:r>
          </a:p>
        </p:txBody>
      </p:sp>
      <p:sp>
        <p:nvSpPr>
          <p:cNvPr id="3076" name="TextovéPole 1"/>
          <p:cNvSpPr txBox="1">
            <a:spLocks noChangeArrowheads="1"/>
          </p:cNvSpPr>
          <p:nvPr/>
        </p:nvSpPr>
        <p:spPr bwMode="auto">
          <a:xfrm>
            <a:off x="212725" y="6045200"/>
            <a:ext cx="36718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500"/>
              <a:t>Lingvistika Praha 2014</a:t>
            </a:r>
          </a:p>
          <a:p>
            <a:pPr eaLnBrk="1" hangingPunct="1"/>
            <a:r>
              <a:rPr lang="cs-CZ" altLang="cs-CZ" sz="1500"/>
              <a:t>11. 4. 2014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>
                <a:solidFill>
                  <a:schemeClr val="accent2"/>
                </a:solidFill>
                <a:latin typeface="Arial" charset="0"/>
              </a:rPr>
              <a:t>Příprava paralelních textů</a:t>
            </a:r>
            <a:endParaRPr lang="cs-CZ" altLang="cs-CZ" sz="2500" b="1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595438"/>
            <a:ext cx="7772400" cy="45307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</p:txBody>
      </p:sp>
      <p:pic>
        <p:nvPicPr>
          <p:cNvPr id="1229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697038"/>
            <a:ext cx="37719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076700"/>
            <a:ext cx="3902075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ovéPole 3"/>
          <p:cNvSpPr txBox="1">
            <a:spLocks noChangeArrowheads="1"/>
          </p:cNvSpPr>
          <p:nvPr/>
        </p:nvSpPr>
        <p:spPr bwMode="auto">
          <a:xfrm>
            <a:off x="6443663" y="1776413"/>
            <a:ext cx="2016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Text David </a:t>
            </a:r>
            <a:r>
              <a:rPr lang="cs-CZ" altLang="cs-CZ" sz="1500"/>
              <a:t>(K/P)</a:t>
            </a:r>
          </a:p>
        </p:txBody>
      </p:sp>
      <p:sp>
        <p:nvSpPr>
          <p:cNvPr id="12295" name="TextovéPole 6"/>
          <p:cNvSpPr txBox="1">
            <a:spLocks noChangeArrowheads="1"/>
          </p:cNvSpPr>
          <p:nvPr/>
        </p:nvSpPr>
        <p:spPr bwMode="auto">
          <a:xfrm>
            <a:off x="6443663" y="4124325"/>
            <a:ext cx="2376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Text Ezechiáš </a:t>
            </a:r>
            <a:r>
              <a:rPr lang="cs-CZ" altLang="cs-CZ" sz="1500"/>
              <a:t>(K/K</a:t>
            </a:r>
            <a:r>
              <a:rPr lang="cs-CZ" altLang="cs-CZ" sz="18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>
                <a:solidFill>
                  <a:schemeClr val="accent2"/>
                </a:solidFill>
                <a:latin typeface="Arial" charset="0"/>
              </a:rPr>
              <a:t>Příprava paralelních textů</a:t>
            </a:r>
            <a:endParaRPr lang="cs-CZ" altLang="cs-CZ" sz="2500" b="1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595438"/>
            <a:ext cx="7772400" cy="45307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</p:txBody>
      </p:sp>
      <p:pic>
        <p:nvPicPr>
          <p:cNvPr id="13316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4425950"/>
            <a:ext cx="731996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1697038"/>
            <a:ext cx="7319963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ovéPole 7"/>
          <p:cNvSpPr txBox="1">
            <a:spLocks noChangeArrowheads="1"/>
          </p:cNvSpPr>
          <p:nvPr/>
        </p:nvSpPr>
        <p:spPr bwMode="auto">
          <a:xfrm>
            <a:off x="6804025" y="1392238"/>
            <a:ext cx="20161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Text David </a:t>
            </a:r>
            <a:r>
              <a:rPr lang="cs-CZ" altLang="cs-CZ" sz="1500"/>
              <a:t>(K/P)</a:t>
            </a:r>
          </a:p>
        </p:txBody>
      </p:sp>
      <p:sp>
        <p:nvSpPr>
          <p:cNvPr id="13319" name="TextovéPole 8"/>
          <p:cNvSpPr txBox="1">
            <a:spLocks noChangeArrowheads="1"/>
          </p:cNvSpPr>
          <p:nvPr/>
        </p:nvSpPr>
        <p:spPr bwMode="auto">
          <a:xfrm>
            <a:off x="6624638" y="4179888"/>
            <a:ext cx="2376487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Text Ezechiáš </a:t>
            </a:r>
            <a:r>
              <a:rPr lang="cs-CZ" altLang="cs-CZ" sz="1500"/>
              <a:t>(K/K</a:t>
            </a:r>
            <a:r>
              <a:rPr lang="cs-CZ" altLang="cs-CZ" sz="18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>
                <a:solidFill>
                  <a:schemeClr val="accent2"/>
                </a:solidFill>
                <a:latin typeface="Arial" charset="0"/>
              </a:rPr>
              <a:t>Průzkum shody překladu slovesných tvarů</a:t>
            </a:r>
            <a:endParaRPr lang="cs-CZ" altLang="cs-CZ" sz="2500" b="1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576388"/>
            <a:ext cx="7772400" cy="45307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</p:txBody>
      </p:sp>
      <p:pic>
        <p:nvPicPr>
          <p:cNvPr id="14340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4076700"/>
            <a:ext cx="4822825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1341438"/>
            <a:ext cx="4895850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ovéPole 8"/>
          <p:cNvSpPr txBox="1">
            <a:spLocks noChangeArrowheads="1"/>
          </p:cNvSpPr>
          <p:nvPr/>
        </p:nvSpPr>
        <p:spPr bwMode="auto">
          <a:xfrm>
            <a:off x="6840538" y="1392238"/>
            <a:ext cx="2016125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Text David </a:t>
            </a:r>
            <a:r>
              <a:rPr lang="cs-CZ" altLang="cs-CZ" sz="1500"/>
              <a:t>(K/P)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5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500"/>
              <a:t>96 slovesných dvojic</a:t>
            </a:r>
          </a:p>
        </p:txBody>
      </p:sp>
      <p:sp>
        <p:nvSpPr>
          <p:cNvPr id="14343" name="TextovéPole 9"/>
          <p:cNvSpPr txBox="1">
            <a:spLocks noChangeArrowheads="1"/>
          </p:cNvSpPr>
          <p:nvPr/>
        </p:nvSpPr>
        <p:spPr bwMode="auto">
          <a:xfrm>
            <a:off x="6840538" y="4178300"/>
            <a:ext cx="2376487" cy="876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Text Ezechiáš </a:t>
            </a:r>
            <a:r>
              <a:rPr lang="cs-CZ" altLang="cs-CZ" sz="1500"/>
              <a:t>(K/K</a:t>
            </a:r>
            <a:r>
              <a:rPr lang="cs-CZ" altLang="cs-CZ" sz="1800"/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500"/>
              <a:t>98 slovesných dvojic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>
                <a:solidFill>
                  <a:schemeClr val="accent2"/>
                </a:solidFill>
                <a:latin typeface="Arial" charset="0"/>
              </a:rPr>
              <a:t>Průzkum shody překladu slovesných tvarů</a:t>
            </a:r>
            <a:endParaRPr lang="cs-CZ" altLang="cs-CZ" sz="2500" b="1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14388" y="1557338"/>
            <a:ext cx="7772400" cy="45307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algn="ctr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1800" dirty="0" smtClean="0">
              <a:latin typeface="Arial Unicode MS" pitchFamily="34" charset="-128"/>
            </a:endParaRPr>
          </a:p>
          <a:p>
            <a:pPr marL="0" indent="0" algn="ctr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l-GR" sz="1500" dirty="0" smtClean="0">
                <a:latin typeface="Arial Unicode MS" pitchFamily="34" charset="-128"/>
              </a:rPr>
              <a:t>Χ</a:t>
            </a:r>
            <a:r>
              <a:rPr lang="cs-CZ" sz="1500" baseline="30000" dirty="0" smtClean="0">
                <a:latin typeface="Arial Unicode MS" pitchFamily="34" charset="-128"/>
              </a:rPr>
              <a:t>2</a:t>
            </a:r>
            <a:r>
              <a:rPr lang="cs-CZ" sz="1500" dirty="0" smtClean="0">
                <a:latin typeface="Arial Unicode MS" pitchFamily="34" charset="-128"/>
              </a:rPr>
              <a:t> s Yatesovou korekcí, hladina významnosti </a:t>
            </a:r>
            <a:r>
              <a:rPr lang="cs-CZ" sz="1500" dirty="0" smtClean="0"/>
              <a:t>α ≥ 0,05</a:t>
            </a:r>
            <a:endParaRPr lang="cs-CZ" sz="1500" dirty="0" smtClean="0">
              <a:latin typeface="Arial Unicode MS" pitchFamily="34" charset="-128"/>
            </a:endParaRPr>
          </a:p>
        </p:txBody>
      </p:sp>
      <p:pic>
        <p:nvPicPr>
          <p:cNvPr id="15364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492375"/>
            <a:ext cx="8323263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051050" y="4787900"/>
            <a:ext cx="4897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p = 0,036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>
                <a:solidFill>
                  <a:schemeClr val="accent2"/>
                </a:solidFill>
                <a:latin typeface="Arial" charset="0"/>
              </a:rPr>
              <a:t>Průzkum shody překladu spojovacích tvarů</a:t>
            </a:r>
            <a:endParaRPr lang="cs-CZ" altLang="cs-CZ" sz="2500" b="1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3288" y="1484313"/>
            <a:ext cx="7772400" cy="45307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</p:txBody>
      </p:sp>
      <p:sp>
        <p:nvSpPr>
          <p:cNvPr id="16388" name="TextovéPole 8"/>
          <p:cNvSpPr txBox="1">
            <a:spLocks noChangeArrowheads="1"/>
          </p:cNvSpPr>
          <p:nvPr/>
        </p:nvSpPr>
        <p:spPr bwMode="auto">
          <a:xfrm>
            <a:off x="6659563" y="1376363"/>
            <a:ext cx="2016125" cy="831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Text David </a:t>
            </a:r>
            <a:r>
              <a:rPr lang="cs-CZ" altLang="cs-CZ" sz="1500"/>
              <a:t>(K/P)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5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500"/>
              <a:t>49 spojkových dvojic</a:t>
            </a:r>
          </a:p>
        </p:txBody>
      </p:sp>
      <p:sp>
        <p:nvSpPr>
          <p:cNvPr id="16389" name="TextovéPole 9"/>
          <p:cNvSpPr txBox="1">
            <a:spLocks noChangeArrowheads="1"/>
          </p:cNvSpPr>
          <p:nvPr/>
        </p:nvSpPr>
        <p:spPr bwMode="auto">
          <a:xfrm>
            <a:off x="6659563" y="4192588"/>
            <a:ext cx="2376487" cy="877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Text Ezechiáš </a:t>
            </a:r>
            <a:r>
              <a:rPr lang="cs-CZ" altLang="cs-CZ" sz="1500"/>
              <a:t>(K/K</a:t>
            </a:r>
            <a:r>
              <a:rPr lang="cs-CZ" altLang="cs-CZ" sz="1800"/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500"/>
              <a:t>53 spojkových dvojic</a:t>
            </a:r>
          </a:p>
        </p:txBody>
      </p:sp>
      <p:pic>
        <p:nvPicPr>
          <p:cNvPr id="16390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5" y="4005263"/>
            <a:ext cx="4640263" cy="269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25" y="1379538"/>
            <a:ext cx="4752975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>
                <a:solidFill>
                  <a:schemeClr val="accent2"/>
                </a:solidFill>
                <a:latin typeface="Arial" charset="0"/>
              </a:rPr>
              <a:t>Průzkum shody překladu spojovacích tvarů</a:t>
            </a:r>
            <a:endParaRPr lang="cs-CZ" altLang="cs-CZ" sz="2500" b="1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576388"/>
            <a:ext cx="7772400" cy="45307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algn="ctr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1800" dirty="0" smtClean="0">
              <a:latin typeface="Arial Unicode MS" pitchFamily="34" charset="-128"/>
            </a:endParaRPr>
          </a:p>
          <a:p>
            <a:pPr marL="0" indent="0" algn="ctr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l-GR" sz="1500" dirty="0" smtClean="0">
                <a:latin typeface="Arial Unicode MS" pitchFamily="34" charset="-128"/>
              </a:rPr>
              <a:t>Χ</a:t>
            </a:r>
            <a:r>
              <a:rPr lang="cs-CZ" sz="1500" baseline="30000" dirty="0" smtClean="0">
                <a:latin typeface="Arial Unicode MS" pitchFamily="34" charset="-128"/>
              </a:rPr>
              <a:t>2</a:t>
            </a:r>
            <a:r>
              <a:rPr lang="cs-CZ" sz="1500" dirty="0" smtClean="0">
                <a:latin typeface="Arial Unicode MS" pitchFamily="34" charset="-128"/>
              </a:rPr>
              <a:t> s Yatesovou korekcí, hladina významnosti </a:t>
            </a:r>
            <a:r>
              <a:rPr lang="cs-CZ" sz="1500" dirty="0" smtClean="0"/>
              <a:t>α</a:t>
            </a:r>
            <a:r>
              <a:rPr lang="cs-CZ" sz="1500" dirty="0"/>
              <a:t> ≥ </a:t>
            </a:r>
            <a:r>
              <a:rPr lang="cs-CZ" sz="1500" dirty="0" smtClean="0"/>
              <a:t>0,05</a:t>
            </a:r>
            <a:endParaRPr lang="cs-CZ" sz="1500" dirty="0" smtClean="0">
              <a:latin typeface="Arial Unicode MS" pitchFamily="34" charset="-128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051050" y="4787900"/>
            <a:ext cx="4897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p = 0,00035</a:t>
            </a:r>
          </a:p>
        </p:txBody>
      </p:sp>
      <p:pic>
        <p:nvPicPr>
          <p:cNvPr id="17413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2276475"/>
            <a:ext cx="82391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>
                <a:solidFill>
                  <a:schemeClr val="accent2"/>
                </a:solidFill>
                <a:latin typeface="Arial" charset="0"/>
              </a:rPr>
              <a:t>Možné závěry</a:t>
            </a:r>
            <a:endParaRPr lang="cs-CZ" altLang="cs-CZ" sz="2500" b="1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buClr>
                <a:schemeClr val="tx1"/>
              </a:buClr>
              <a:defRPr/>
            </a:pPr>
            <a:r>
              <a:rPr lang="cs-CZ" sz="2500" dirty="0" smtClean="0">
                <a:latin typeface="Arial Unicode MS" pitchFamily="34" charset="-128"/>
              </a:rPr>
              <a:t>Překlady paralelních textů </a:t>
            </a:r>
            <a:r>
              <a:rPr lang="cs-CZ" sz="2500" dirty="0" err="1" smtClean="0">
                <a:latin typeface="Arial Unicode MS" pitchFamily="34" charset="-128"/>
              </a:rPr>
              <a:t>Ezechiáš</a:t>
            </a:r>
            <a:r>
              <a:rPr lang="cs-CZ" sz="2500" dirty="0" smtClean="0">
                <a:latin typeface="Arial Unicode MS" pitchFamily="34" charset="-128"/>
              </a:rPr>
              <a:t> jsou si ve shodě ekvivalentů statisticky významně podobnější než překlady textů David.</a:t>
            </a:r>
          </a:p>
          <a:p>
            <a:pPr algn="just" eaLnBrk="1" hangingPunct="1">
              <a:buClr>
                <a:schemeClr val="tx1"/>
              </a:buClr>
              <a:defRPr/>
            </a:pPr>
            <a:endParaRPr lang="cs-CZ" sz="2500" dirty="0">
              <a:latin typeface="Arial Unicode MS" pitchFamily="34" charset="-128"/>
            </a:endParaRPr>
          </a:p>
          <a:p>
            <a:pPr marL="0" indent="0"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cs-CZ" sz="2500" dirty="0" smtClean="0">
                <a:latin typeface="Arial Unicode MS" pitchFamily="34" charset="-128"/>
              </a:rPr>
              <a:t>1) Překladatelé paralelního textu </a:t>
            </a:r>
            <a:r>
              <a:rPr lang="cs-CZ" sz="2500" dirty="0" err="1" smtClean="0">
                <a:latin typeface="Arial Unicode MS" pitchFamily="34" charset="-128"/>
              </a:rPr>
              <a:t>Ezechiáš</a:t>
            </a:r>
            <a:r>
              <a:rPr lang="cs-CZ" sz="2500" dirty="0" smtClean="0">
                <a:latin typeface="Arial Unicode MS" pitchFamily="34" charset="-128"/>
              </a:rPr>
              <a:t> jsou dva (Rg a Pror), ale jeden přihlížel k textu druhého?</a:t>
            </a:r>
          </a:p>
          <a:p>
            <a:pPr marL="0" indent="0"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cs-CZ" sz="2000" b="1" dirty="0" smtClean="0">
                <a:latin typeface="Arial Unicode MS" pitchFamily="34" charset="-128"/>
              </a:rPr>
              <a:t>x texty nejsou zcela totožné, nejedná se o opis</a:t>
            </a:r>
          </a:p>
          <a:p>
            <a:pPr marL="0" indent="0"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cs-CZ" sz="2000" b="1" dirty="0" smtClean="0">
                <a:latin typeface="Arial Unicode MS" pitchFamily="34" charset="-128"/>
              </a:rPr>
              <a:t>x velmi významná shoda ve spojovacích výrazech </a:t>
            </a:r>
          </a:p>
          <a:p>
            <a:pPr marL="0" indent="0"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000" b="1" dirty="0" smtClean="0">
              <a:latin typeface="Arial Unicode MS" pitchFamily="34" charset="-128"/>
            </a:endParaRPr>
          </a:p>
          <a:p>
            <a:pPr marL="0" indent="0"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cs-CZ" sz="2500" dirty="0" smtClean="0">
                <a:latin typeface="Arial Unicode MS" pitchFamily="34" charset="-128"/>
              </a:rPr>
              <a:t>2) Překladatelem paralelních textů </a:t>
            </a:r>
            <a:r>
              <a:rPr lang="cs-CZ" sz="2500" dirty="0" err="1" smtClean="0">
                <a:latin typeface="Arial Unicode MS" pitchFamily="34" charset="-128"/>
              </a:rPr>
              <a:t>Ezechiáš</a:t>
            </a:r>
            <a:r>
              <a:rPr lang="cs-CZ" sz="2500" dirty="0" smtClean="0">
                <a:latin typeface="Arial Unicode MS" pitchFamily="34" charset="-128"/>
              </a:rPr>
              <a:t> (Rg </a:t>
            </a:r>
            <a:r>
              <a:rPr lang="cs-CZ" sz="2500" dirty="0">
                <a:latin typeface="Arial Unicode MS" pitchFamily="34" charset="-128"/>
              </a:rPr>
              <a:t>a Pror</a:t>
            </a:r>
            <a:r>
              <a:rPr lang="cs-CZ" sz="2500" dirty="0" smtClean="0">
                <a:latin typeface="Arial Unicode MS" pitchFamily="34" charset="-128"/>
              </a:rPr>
              <a:t>) je jedna překladatelská individualita?</a:t>
            </a:r>
            <a:endParaRPr lang="cs-CZ" sz="2500" dirty="0">
              <a:latin typeface="Arial Unicode MS" pitchFamily="34" charset="-128"/>
            </a:endParaRPr>
          </a:p>
          <a:p>
            <a:pPr marL="0" indent="0"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500" b="1" dirty="0">
              <a:latin typeface="Arial Unicode MS" pitchFamily="34" charset="-128"/>
            </a:endParaRPr>
          </a:p>
          <a:p>
            <a:pPr marL="0" indent="0"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500" b="1" dirty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cs-CZ" sz="2500" dirty="0" smtClean="0">
                <a:latin typeface="Arial Unicode MS" pitchFamily="34" charset="-128"/>
              </a:rPr>
              <a:t> 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1500" b="1" dirty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>
                <a:solidFill>
                  <a:schemeClr val="accent2"/>
                </a:solidFill>
                <a:latin typeface="Arial" charset="0"/>
              </a:rPr>
              <a:t>Možné další využití</a:t>
            </a:r>
            <a:endParaRPr lang="cs-CZ" altLang="cs-CZ" sz="2500" b="1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buClr>
                <a:schemeClr val="tx1"/>
              </a:buClr>
              <a:defRPr/>
            </a:pPr>
            <a:r>
              <a:rPr lang="cs-CZ" sz="2500" dirty="0" smtClean="0">
                <a:latin typeface="Arial Unicode MS" pitchFamily="34" charset="-128"/>
              </a:rPr>
              <a:t>Využití této metody pro atribuční účely je omezené, protože překlady téhož textu z téže doby obecně nejsou příliš hojné.</a:t>
            </a:r>
          </a:p>
          <a:p>
            <a:pPr marL="0" indent="0"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500" dirty="0">
              <a:latin typeface="Arial Unicode MS" pitchFamily="34" charset="-128"/>
            </a:endParaRPr>
          </a:p>
          <a:p>
            <a:pPr algn="just" eaLnBrk="1" hangingPunct="1">
              <a:buClr>
                <a:schemeClr val="tx1"/>
              </a:buClr>
              <a:defRPr/>
            </a:pPr>
            <a:r>
              <a:rPr lang="cs-CZ" sz="2500" dirty="0" smtClean="0">
                <a:latin typeface="Arial Unicode MS" pitchFamily="34" charset="-128"/>
              </a:rPr>
              <a:t>Průzkum dalších paralelních biblických textů v nejstarší české bibli. (Má překladatel </a:t>
            </a:r>
            <a:r>
              <a:rPr lang="cs-CZ" sz="2500" dirty="0" err="1" smtClean="0">
                <a:latin typeface="Arial Unicode MS" pitchFamily="34" charset="-128"/>
              </a:rPr>
              <a:t>Mt</a:t>
            </a:r>
            <a:r>
              <a:rPr lang="cs-CZ" sz="2500" dirty="0" smtClean="0">
                <a:latin typeface="Arial Unicode MS" pitchFamily="34" charset="-128"/>
              </a:rPr>
              <a:t> odlišný styl od překladatele zbylých synoptických evangelií?)</a:t>
            </a:r>
          </a:p>
          <a:p>
            <a:pPr algn="just" eaLnBrk="1" hangingPunct="1">
              <a:buClr>
                <a:schemeClr val="tx1"/>
              </a:buClr>
              <a:defRPr/>
            </a:pPr>
            <a:endParaRPr lang="cs-CZ" sz="2500" dirty="0">
              <a:latin typeface="Arial Unicode MS" pitchFamily="34" charset="-128"/>
            </a:endParaRPr>
          </a:p>
          <a:p>
            <a:pPr algn="just" eaLnBrk="1" hangingPunct="1">
              <a:buClr>
                <a:schemeClr val="tx1"/>
              </a:buClr>
              <a:defRPr/>
            </a:pPr>
            <a:r>
              <a:rPr lang="cs-CZ" sz="2500" dirty="0" smtClean="0">
                <a:latin typeface="Arial Unicode MS" pitchFamily="34" charset="-128"/>
              </a:rPr>
              <a:t>Průzkum překladu paralelních biblických textů v jiném kolektivním překladu bible (například v Bibli kralické).</a:t>
            </a:r>
            <a:endParaRPr lang="cs-CZ" sz="2500" dirty="0">
              <a:latin typeface="Arial Unicode MS" pitchFamily="34" charset="-128"/>
            </a:endParaRPr>
          </a:p>
          <a:p>
            <a:pPr marL="0" indent="0"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500" b="1" dirty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cs-CZ" sz="2500" dirty="0" smtClean="0">
                <a:latin typeface="Arial Unicode MS" pitchFamily="34" charset="-128"/>
              </a:rPr>
              <a:t> 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1500" b="1" dirty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>
                <a:solidFill>
                  <a:schemeClr val="accent2"/>
                </a:solidFill>
                <a:latin typeface="Arial" charset="0"/>
              </a:rPr>
              <a:t>Použitá literatura</a:t>
            </a:r>
            <a:endParaRPr lang="cs-CZ" altLang="cs-CZ" sz="2500" b="1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cs-CZ" sz="1500" dirty="0" err="1"/>
              <a:t>Baker</a:t>
            </a:r>
            <a:r>
              <a:rPr lang="cs-CZ" sz="1500" dirty="0"/>
              <a:t>, Mona (2000): </a:t>
            </a:r>
            <a:r>
              <a:rPr lang="cs-CZ" sz="1500" dirty="0" err="1"/>
              <a:t>Towards</a:t>
            </a:r>
            <a:r>
              <a:rPr lang="cs-CZ" sz="1500" dirty="0"/>
              <a:t> a </a:t>
            </a:r>
            <a:r>
              <a:rPr lang="cs-CZ" sz="1500" dirty="0" err="1"/>
              <a:t>Methodology</a:t>
            </a:r>
            <a:r>
              <a:rPr lang="cs-CZ" sz="1500" dirty="0"/>
              <a:t> </a:t>
            </a:r>
            <a:r>
              <a:rPr lang="cs-CZ" sz="1500" dirty="0" err="1"/>
              <a:t>for</a:t>
            </a:r>
            <a:r>
              <a:rPr lang="cs-CZ" sz="1500" dirty="0"/>
              <a:t> </a:t>
            </a:r>
            <a:r>
              <a:rPr lang="cs-CZ" sz="1500" dirty="0" err="1"/>
              <a:t>Investigating</a:t>
            </a:r>
            <a:r>
              <a:rPr lang="cs-CZ" sz="1500" dirty="0"/>
              <a:t> </a:t>
            </a:r>
            <a:r>
              <a:rPr lang="cs-CZ" sz="1500" dirty="0" err="1"/>
              <a:t>the</a:t>
            </a:r>
            <a:r>
              <a:rPr lang="cs-CZ" sz="1500" dirty="0"/>
              <a:t> Style </a:t>
            </a:r>
            <a:r>
              <a:rPr lang="cs-CZ" sz="1500" dirty="0" err="1"/>
              <a:t>of</a:t>
            </a:r>
            <a:r>
              <a:rPr lang="cs-CZ" sz="1500" dirty="0"/>
              <a:t> a </a:t>
            </a:r>
            <a:r>
              <a:rPr lang="cs-CZ" sz="1500" dirty="0" err="1"/>
              <a:t>Literary</a:t>
            </a:r>
            <a:r>
              <a:rPr lang="cs-CZ" sz="1500" dirty="0"/>
              <a:t> </a:t>
            </a:r>
            <a:r>
              <a:rPr lang="cs-CZ" sz="1500" dirty="0" err="1"/>
              <a:t>Translator</a:t>
            </a:r>
            <a:r>
              <a:rPr lang="cs-CZ" sz="1500" dirty="0"/>
              <a:t>. </a:t>
            </a:r>
            <a:r>
              <a:rPr lang="cs-CZ" sz="1500" i="1" dirty="0"/>
              <a:t>Target</a:t>
            </a:r>
            <a:r>
              <a:rPr lang="cs-CZ" sz="1500" dirty="0"/>
              <a:t>,</a:t>
            </a:r>
            <a:r>
              <a:rPr lang="cs-CZ" sz="1500" i="1" dirty="0"/>
              <a:t> </a:t>
            </a:r>
            <a:r>
              <a:rPr lang="cs-CZ" sz="1500" dirty="0"/>
              <a:t>12, 2, s. 241–266.</a:t>
            </a:r>
          </a:p>
          <a:p>
            <a:pPr>
              <a:defRPr/>
            </a:pPr>
            <a:r>
              <a:rPr lang="cs-CZ" sz="1500" dirty="0" smtClean="0"/>
              <a:t>Kyas, Vladimír (1971): </a:t>
            </a:r>
            <a:r>
              <a:rPr lang="cs-CZ" sz="1500" i="1" dirty="0" smtClean="0"/>
              <a:t>První český překlad bible. </a:t>
            </a:r>
            <a:r>
              <a:rPr lang="cs-CZ" sz="1500" dirty="0" smtClean="0"/>
              <a:t>Academia, Praha.</a:t>
            </a:r>
          </a:p>
          <a:p>
            <a:pPr>
              <a:defRPr/>
            </a:pPr>
            <a:r>
              <a:rPr lang="cs-CZ" sz="1500" dirty="0" smtClean="0"/>
              <a:t>Kyas</a:t>
            </a:r>
            <a:r>
              <a:rPr lang="cs-CZ" sz="1500" dirty="0"/>
              <a:t>, Vladimír (1997): </a:t>
            </a:r>
            <a:r>
              <a:rPr lang="cs-CZ" sz="1500" i="1" dirty="0"/>
              <a:t>Česká bible v dějinách národního písemnictví.</a:t>
            </a:r>
            <a:r>
              <a:rPr lang="cs-CZ" sz="1500" dirty="0"/>
              <a:t> Vyšehrad, Praha</a:t>
            </a:r>
            <a:r>
              <a:rPr lang="cs-CZ" sz="1500" dirty="0" smtClean="0"/>
              <a:t>.</a:t>
            </a:r>
          </a:p>
          <a:p>
            <a:pPr>
              <a:defRPr/>
            </a:pPr>
            <a:r>
              <a:rPr lang="cs-CZ" sz="1500" dirty="0" smtClean="0"/>
              <a:t>Love, Harold (2002): </a:t>
            </a:r>
            <a:r>
              <a:rPr lang="cs-CZ" sz="1500" i="1" dirty="0" err="1" smtClean="0"/>
              <a:t>Attributing</a:t>
            </a:r>
            <a:r>
              <a:rPr lang="cs-CZ" sz="1500" i="1" dirty="0" smtClean="0"/>
              <a:t> </a:t>
            </a:r>
            <a:r>
              <a:rPr lang="cs-CZ" sz="1500" i="1" dirty="0" err="1" smtClean="0"/>
              <a:t>Authorship</a:t>
            </a:r>
            <a:r>
              <a:rPr lang="cs-CZ" sz="1500" i="1" dirty="0" smtClean="0"/>
              <a:t>: </a:t>
            </a:r>
            <a:r>
              <a:rPr lang="cs-CZ" sz="1500" i="1" dirty="0" err="1" smtClean="0"/>
              <a:t>An</a:t>
            </a:r>
            <a:r>
              <a:rPr lang="cs-CZ" sz="1500" i="1" dirty="0" smtClean="0"/>
              <a:t> </a:t>
            </a:r>
            <a:r>
              <a:rPr lang="cs-CZ" sz="1500" i="1" dirty="0" err="1" smtClean="0"/>
              <a:t>Introduction</a:t>
            </a:r>
            <a:r>
              <a:rPr lang="cs-CZ" sz="1500" i="1" dirty="0" smtClean="0"/>
              <a:t>. </a:t>
            </a:r>
            <a:r>
              <a:rPr lang="cs-CZ" sz="1500" dirty="0" smtClean="0"/>
              <a:t>Cambridge University </a:t>
            </a:r>
            <a:r>
              <a:rPr lang="cs-CZ" sz="1500" dirty="0" err="1" smtClean="0"/>
              <a:t>Press</a:t>
            </a:r>
            <a:r>
              <a:rPr lang="cs-CZ" sz="1500" dirty="0" smtClean="0"/>
              <a:t>. Cambridge. </a:t>
            </a:r>
          </a:p>
          <a:p>
            <a:pPr>
              <a:defRPr/>
            </a:pPr>
            <a:r>
              <a:rPr lang="cs-CZ" sz="1500" dirty="0" smtClean="0"/>
              <a:t>Pytlíková, Markéta (2002): </a:t>
            </a:r>
            <a:r>
              <a:rPr lang="cs-CZ" sz="1500" i="1" dirty="0" smtClean="0"/>
              <a:t>Staročeské překlady takzvaného Dominikána. </a:t>
            </a:r>
            <a:r>
              <a:rPr lang="cs-CZ" sz="1500" dirty="0" smtClean="0"/>
              <a:t>Diplomová práce. FF UK, Praha.</a:t>
            </a:r>
          </a:p>
          <a:p>
            <a:pPr>
              <a:defRPr/>
            </a:pPr>
            <a:r>
              <a:rPr lang="cs-CZ" sz="1500" dirty="0" smtClean="0"/>
              <a:t>Pytlíková, Markéta (2011): </a:t>
            </a:r>
            <a:r>
              <a:rPr lang="cs-CZ" sz="1500" i="1" dirty="0" smtClean="0"/>
              <a:t>Průzkum překladové a překladatelské stránky první redakce staročeského biblického překladu. </a:t>
            </a:r>
            <a:r>
              <a:rPr lang="cs-CZ" sz="1500" dirty="0" smtClean="0"/>
              <a:t>Disertační práce. FF Univerzity Palackého, Olomouc. Dostupné z WWW: </a:t>
            </a:r>
            <a:r>
              <a:rPr lang="cs-CZ" sz="1500" dirty="0" smtClean="0">
                <a:hlinkClick r:id="rId3"/>
              </a:rPr>
              <a:t>http://theses.cz/id/3czdub/?furl=%2Fid%2F3czdub%2F;so=nx;lang=en</a:t>
            </a:r>
            <a:endParaRPr lang="cs-CZ" sz="1500" dirty="0"/>
          </a:p>
          <a:p>
            <a:pPr>
              <a:defRPr/>
            </a:pPr>
            <a:r>
              <a:rPr lang="cs-CZ" sz="1500" dirty="0" err="1"/>
              <a:t>Vajn</a:t>
            </a:r>
            <a:r>
              <a:rPr lang="cs-CZ" sz="1500" dirty="0"/>
              <a:t>, Dominik (2009): </a:t>
            </a:r>
            <a:r>
              <a:rPr lang="cs-CZ" sz="1500" i="1" dirty="0" err="1"/>
              <a:t>Two-Dimensional</a:t>
            </a:r>
            <a:r>
              <a:rPr lang="cs-CZ" sz="1500" i="1" dirty="0"/>
              <a:t> </a:t>
            </a:r>
            <a:r>
              <a:rPr lang="cs-CZ" sz="1500" i="1" dirty="0" err="1"/>
              <a:t>Theory</a:t>
            </a:r>
            <a:r>
              <a:rPr lang="cs-CZ" sz="1500" i="1" dirty="0"/>
              <a:t> </a:t>
            </a:r>
            <a:r>
              <a:rPr lang="cs-CZ" sz="1500" i="1" dirty="0" err="1"/>
              <a:t>of</a:t>
            </a:r>
            <a:r>
              <a:rPr lang="cs-CZ" sz="1500" i="1" dirty="0"/>
              <a:t> Style </a:t>
            </a:r>
            <a:r>
              <a:rPr lang="cs-CZ" sz="1500" i="1" dirty="0" err="1"/>
              <a:t>of</a:t>
            </a:r>
            <a:r>
              <a:rPr lang="cs-CZ" sz="1500" i="1" dirty="0"/>
              <a:t> </a:t>
            </a:r>
            <a:r>
              <a:rPr lang="cs-CZ" sz="1500" i="1" dirty="0" err="1"/>
              <a:t>Literary</a:t>
            </a:r>
            <a:r>
              <a:rPr lang="cs-CZ" sz="1500" i="1" dirty="0"/>
              <a:t> </a:t>
            </a:r>
            <a:r>
              <a:rPr lang="cs-CZ" sz="1500" i="1" dirty="0" err="1"/>
              <a:t>Translations</a:t>
            </a:r>
            <a:r>
              <a:rPr lang="cs-CZ" sz="1500" i="1" dirty="0"/>
              <a:t>.</a:t>
            </a:r>
            <a:r>
              <a:rPr lang="cs-CZ" sz="1500" dirty="0"/>
              <a:t> Master Thesis. </a:t>
            </a:r>
            <a:r>
              <a:rPr lang="cs-CZ" sz="1500" dirty="0" err="1"/>
              <a:t>College</a:t>
            </a:r>
            <a:r>
              <a:rPr lang="cs-CZ" sz="1500" dirty="0"/>
              <a:t> </a:t>
            </a:r>
            <a:r>
              <a:rPr lang="cs-CZ" sz="1500" dirty="0" err="1"/>
              <a:t>of</a:t>
            </a:r>
            <a:r>
              <a:rPr lang="cs-CZ" sz="1500" dirty="0"/>
              <a:t> Art and </a:t>
            </a:r>
            <a:r>
              <a:rPr lang="cs-CZ" sz="1500" dirty="0" err="1"/>
              <a:t>Law</a:t>
            </a:r>
            <a:r>
              <a:rPr lang="cs-CZ" sz="1500" dirty="0"/>
              <a:t>, University </a:t>
            </a:r>
            <a:r>
              <a:rPr lang="cs-CZ" sz="1500" dirty="0" err="1"/>
              <a:t>of</a:t>
            </a:r>
            <a:r>
              <a:rPr lang="cs-CZ" sz="1500" dirty="0"/>
              <a:t> Birmingham, </a:t>
            </a:r>
            <a:r>
              <a:rPr lang="cs-CZ" sz="1500" dirty="0" err="1"/>
              <a:t>Birmingam</a:t>
            </a:r>
            <a:r>
              <a:rPr lang="cs-CZ" sz="1500" dirty="0"/>
              <a:t>. </a:t>
            </a:r>
            <a:r>
              <a:rPr lang="cs-CZ" sz="1500" dirty="0" smtClean="0"/>
              <a:t>Dostupné </a:t>
            </a:r>
            <a:r>
              <a:rPr lang="cs-CZ" sz="1500" dirty="0"/>
              <a:t>z WWW: </a:t>
            </a:r>
            <a:r>
              <a:rPr lang="cs-CZ" sz="1500" u="sng" dirty="0">
                <a:hlinkClick r:id="rId4"/>
              </a:rPr>
              <a:t>http://</a:t>
            </a:r>
            <a:r>
              <a:rPr lang="cs-CZ" sz="1500" u="sng" dirty="0" smtClean="0">
                <a:hlinkClick r:id="rId4"/>
              </a:rPr>
              <a:t>etheses.bham.ac.uk/535/1/Vajn09MPhil.pdf</a:t>
            </a:r>
            <a:endParaRPr lang="cs-CZ" sz="1500" u="sng" dirty="0" smtClean="0"/>
          </a:p>
          <a:p>
            <a:pPr>
              <a:defRPr/>
            </a:pPr>
            <a:r>
              <a:rPr lang="cs-CZ" sz="1500" dirty="0" smtClean="0"/>
              <a:t>Vašák, Pavel (1980): </a:t>
            </a:r>
            <a:r>
              <a:rPr lang="cs-CZ" sz="1500" i="1" dirty="0" smtClean="0"/>
              <a:t>Metody určování autorství. </a:t>
            </a:r>
            <a:r>
              <a:rPr lang="cs-CZ" sz="1500" dirty="0" smtClean="0"/>
              <a:t>Academia, Praha.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500" dirty="0"/>
          </a:p>
          <a:p>
            <a:pPr marL="0" indent="0"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500" b="1" dirty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cs-CZ" sz="2500" dirty="0" smtClean="0">
                <a:latin typeface="Arial Unicode MS" pitchFamily="34" charset="-128"/>
              </a:rPr>
              <a:t> 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1500" b="1" dirty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>
                <a:solidFill>
                  <a:schemeClr val="accent2"/>
                </a:solidFill>
                <a:latin typeface="Arial" charset="0"/>
              </a:rPr>
              <a:t>Atribuce překladového textu</a:t>
            </a:r>
            <a:endParaRPr lang="cs-CZ" altLang="cs-CZ" sz="2500" b="1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altLang="cs-CZ" sz="2600" dirty="0" smtClean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cs-CZ" altLang="cs-CZ" sz="2600" dirty="0" smtClean="0">
                <a:latin typeface="Arial Unicode MS" pitchFamily="34" charset="-128"/>
              </a:rPr>
              <a:t>Atribuce překladového textu na základě jazykových specifik je stále relativně málo prozkoumanou problematikou.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cs-CZ" altLang="cs-CZ" sz="2600" dirty="0">
                <a:latin typeface="Arial Unicode MS" pitchFamily="34" charset="-128"/>
              </a:rPr>
              <a:t>H</a:t>
            </a:r>
            <a:r>
              <a:rPr lang="cs-CZ" altLang="cs-CZ" sz="2600" dirty="0" smtClean="0">
                <a:latin typeface="Arial Unicode MS" pitchFamily="34" charset="-128"/>
              </a:rPr>
              <a:t>lavní překážkou je složitý vztah k dvěma jazykovým rovinám a dvěma autorským stylům, které se vzájemně prolínají.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cs-CZ" altLang="cs-CZ" sz="2600" dirty="0" smtClean="0">
                <a:latin typeface="Arial Unicode MS" pitchFamily="34" charset="-128"/>
              </a:rPr>
              <a:t>Má smysl se o ni pokoušet zejména v případě, kdy určení autorství překladu není možné z jiných pramenů, například u staročeských textů.</a:t>
            </a:r>
          </a:p>
          <a:p>
            <a:pPr algn="ctr" eaLnBrk="1" hangingPunct="1">
              <a:buClr>
                <a:schemeClr val="tx1"/>
              </a:buClr>
              <a:defRPr/>
            </a:pPr>
            <a:endParaRPr lang="cs-CZ" altLang="cs-CZ" sz="2600" dirty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altLang="cs-CZ" sz="2600" dirty="0" smtClean="0">
              <a:latin typeface="Arial Unicode MS" pitchFamily="34" charset="-128"/>
            </a:endParaRPr>
          </a:p>
          <a:p>
            <a:pPr marL="0" indent="0" algn="ctr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altLang="cs-CZ" sz="26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>
                <a:solidFill>
                  <a:schemeClr val="accent2"/>
                </a:solidFill>
                <a:latin typeface="Arial" charset="0"/>
              </a:rPr>
              <a:t>Specifika atribuce překladového textu</a:t>
            </a:r>
            <a:endParaRPr lang="cs-CZ" altLang="cs-CZ" sz="2500" b="1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cs-CZ" altLang="cs-CZ" sz="2600" smtClean="0">
                <a:latin typeface="Arial Unicode MS" pitchFamily="34" charset="-128"/>
              </a:rPr>
              <a:t>Existuje rozpoznatelný individuální překladatelský styl.</a:t>
            </a:r>
          </a:p>
          <a:p>
            <a:pPr eaLnBrk="1" hangingPunct="1">
              <a:buClr>
                <a:schemeClr val="tx1"/>
              </a:buClr>
            </a:pPr>
            <a:r>
              <a:rPr lang="cs-CZ" altLang="cs-CZ" sz="2600" smtClean="0">
                <a:latin typeface="Arial Unicode MS" pitchFamily="34" charset="-128"/>
              </a:rPr>
              <a:t>Nutnost pozorně sledovat vztah zdrojového a překladového textu; nepřipisovat překladatelskému stylu rysy, které jsou ve skutečnosti vázány na originál.</a:t>
            </a:r>
          </a:p>
          <a:p>
            <a:pPr eaLnBrk="1" hangingPunct="1">
              <a:buClr>
                <a:schemeClr val="tx1"/>
              </a:buClr>
            </a:pPr>
            <a:r>
              <a:rPr lang="cs-CZ" altLang="cs-CZ" sz="2600" smtClean="0">
                <a:latin typeface="Arial Unicode MS" pitchFamily="34" charset="-128"/>
              </a:rPr>
              <a:t>Nemožnost užít některých autorských atribučních metod – například průměrný počet slov ve větě je v překladu závislý v první řadě na originálním textu, nikoli na stylu překladatele.</a:t>
            </a:r>
          </a:p>
          <a:p>
            <a:pPr algn="ctr" eaLnBrk="1" hangingPunct="1">
              <a:buClr>
                <a:schemeClr val="tx1"/>
              </a:buClr>
            </a:pPr>
            <a:endParaRPr lang="cs-CZ" altLang="cs-CZ" sz="260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</a:pPr>
            <a:endParaRPr lang="cs-CZ" altLang="cs-CZ" sz="260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</a:pPr>
            <a:endParaRPr lang="cs-CZ" altLang="cs-CZ" sz="2600" smtClean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>
                <a:solidFill>
                  <a:schemeClr val="accent2"/>
                </a:solidFill>
                <a:latin typeface="Arial" charset="0"/>
              </a:rPr>
              <a:t>Nejstarší český biblický překlad</a:t>
            </a:r>
            <a:endParaRPr lang="cs-CZ" altLang="cs-CZ" sz="2500" b="1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772400" cy="45307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r>
              <a:rPr lang="cs-CZ" sz="2600" dirty="0" smtClean="0">
                <a:latin typeface="Arial Unicode MS" pitchFamily="34" charset="-128"/>
              </a:rPr>
              <a:t>Vznikl v 50. letech 14. století, zachován v několika rukopisech; edice </a:t>
            </a:r>
            <a:r>
              <a:rPr lang="cs-CZ" sz="2600" i="1" dirty="0" smtClean="0">
                <a:latin typeface="Arial Unicode MS" pitchFamily="34" charset="-128"/>
              </a:rPr>
              <a:t>Staročeská Bible drážďanská a olomoucká.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cs-CZ" sz="2600" dirty="0" smtClean="0">
                <a:latin typeface="Arial Unicode MS" pitchFamily="34" charset="-128"/>
              </a:rPr>
              <a:t>Kolektivní překlad, dva jednoznačně rozpoznatelné překladatelské styly (</a:t>
            </a:r>
            <a:r>
              <a:rPr lang="cs-CZ" sz="2600" i="1" dirty="0" smtClean="0">
                <a:latin typeface="Arial Unicode MS" pitchFamily="34" charset="-128"/>
              </a:rPr>
              <a:t>sacerdos</a:t>
            </a:r>
            <a:r>
              <a:rPr lang="cs-CZ" sz="2600" dirty="0" smtClean="0">
                <a:latin typeface="Arial Unicode MS" pitchFamily="34" charset="-128"/>
              </a:rPr>
              <a:t> = </a:t>
            </a:r>
            <a:r>
              <a:rPr lang="cs-CZ" sz="2600" i="1" dirty="0" smtClean="0">
                <a:latin typeface="Arial Unicode MS" pitchFamily="34" charset="-128"/>
              </a:rPr>
              <a:t>pop/kněz</a:t>
            </a:r>
            <a:r>
              <a:rPr lang="cs-CZ" sz="2600" dirty="0" smtClean="0">
                <a:latin typeface="Arial Unicode MS" pitchFamily="34" charset="-128"/>
              </a:rPr>
              <a:t>). Dvě překladatelské skupiny?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cs-CZ" sz="2600" dirty="0" smtClean="0">
                <a:latin typeface="Arial Unicode MS" pitchFamily="34" charset="-128"/>
              </a:rPr>
              <a:t>V. Kyas (1971, 1997) předpokládá cca 10 překladatelů.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cs-CZ" sz="2600" dirty="0" smtClean="0">
                <a:latin typeface="Arial Unicode MS" pitchFamily="34" charset="-128"/>
              </a:rPr>
              <a:t>Jedním z nich je tzv. Dominikán, výrazný autor půlky 14. stol. a překladatel dalších literárních děl.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>
                <a:solidFill>
                  <a:schemeClr val="accent2"/>
                </a:solidFill>
                <a:latin typeface="Arial" charset="0"/>
              </a:rPr>
              <a:t>Nejstarší český biblický překlad</a:t>
            </a:r>
            <a:endParaRPr lang="cs-CZ" altLang="cs-CZ" sz="2500" b="1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772400" cy="1512888"/>
          </a:xfrm>
        </p:spPr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r>
              <a:rPr lang="cs-CZ" sz="2600" dirty="0" smtClean="0">
                <a:latin typeface="Arial Unicode MS" pitchFamily="34" charset="-128"/>
              </a:rPr>
              <a:t>Závěry novějších průzkumů naznačují, že ve skupině K (</a:t>
            </a:r>
            <a:r>
              <a:rPr lang="cs-CZ" sz="2600" i="1" dirty="0" smtClean="0">
                <a:latin typeface="Arial Unicode MS" pitchFamily="34" charset="-128"/>
              </a:rPr>
              <a:t>sacerdos </a:t>
            </a:r>
            <a:r>
              <a:rPr lang="cs-CZ" sz="2600" dirty="0" smtClean="0">
                <a:latin typeface="Arial Unicode MS" pitchFamily="34" charset="-128"/>
              </a:rPr>
              <a:t>= </a:t>
            </a:r>
            <a:r>
              <a:rPr lang="cs-CZ" sz="2600" i="1" dirty="0" smtClean="0">
                <a:latin typeface="Arial Unicode MS" pitchFamily="34" charset="-128"/>
              </a:rPr>
              <a:t>kněz</a:t>
            </a:r>
            <a:r>
              <a:rPr lang="cs-CZ" sz="2600" dirty="0" smtClean="0">
                <a:latin typeface="Arial Unicode MS" pitchFamily="34" charset="-128"/>
              </a:rPr>
              <a:t>) je počet překladatelů pravděpodobně nižší.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</p:txBody>
      </p:sp>
      <p:sp>
        <p:nvSpPr>
          <p:cNvPr id="7172" name="TextovéPole 1"/>
          <p:cNvSpPr txBox="1">
            <a:spLocks noChangeArrowheads="1"/>
          </p:cNvSpPr>
          <p:nvPr/>
        </p:nvSpPr>
        <p:spPr bwMode="auto">
          <a:xfrm>
            <a:off x="755650" y="3357563"/>
            <a:ext cx="3744913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Starší hypotéza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500"/>
              <a:t>(Kyas 1971, 1997)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Skupina K: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Act, Tob = 1. překladatel </a:t>
            </a:r>
            <a:r>
              <a:rPr lang="cs-CZ" altLang="cs-CZ" sz="1500"/>
              <a:t>(Dominikán)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Rg = 2. překladatel (?)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Mach = 3. překladatel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Pror = 4. překladatel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Ep (I) = 5. překladatel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Ep (II) = 6. překladatel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Ap = 7. překladatel</a:t>
            </a:r>
          </a:p>
        </p:txBody>
      </p:sp>
      <p:sp>
        <p:nvSpPr>
          <p:cNvPr id="7173" name="TextovéPole 4"/>
          <p:cNvSpPr txBox="1">
            <a:spLocks noChangeArrowheads="1"/>
          </p:cNvSpPr>
          <p:nvPr/>
        </p:nvSpPr>
        <p:spPr bwMode="auto">
          <a:xfrm>
            <a:off x="4973638" y="3357563"/>
            <a:ext cx="3744912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Novější hypotéza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(</a:t>
            </a:r>
            <a:r>
              <a:rPr lang="cs-CZ" altLang="cs-CZ" sz="1500"/>
              <a:t>Pytlíková 2002, 2011)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Skupina K: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Act, Tob, Rg, Mach, Pror =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1. překladatel </a:t>
            </a:r>
            <a:r>
              <a:rPr lang="cs-CZ" altLang="cs-CZ" sz="1500"/>
              <a:t>(Dominikán)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Ep (I) = 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Ep (II) = 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Ap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>
                <a:solidFill>
                  <a:schemeClr val="accent2"/>
                </a:solidFill>
                <a:latin typeface="Arial" charset="0"/>
              </a:rPr>
              <a:t>Průzkum překladatelského stylu v staročeské bibli </a:t>
            </a:r>
            <a:r>
              <a:rPr lang="cs-CZ" altLang="cs-CZ" sz="2500" b="1" smtClean="0">
                <a:solidFill>
                  <a:schemeClr val="accent2"/>
                </a:solidFill>
                <a:latin typeface="Arial" charset="0"/>
              </a:rPr>
              <a:t>(2011)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772400" cy="3887788"/>
          </a:xfrm>
        </p:spPr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r>
              <a:rPr lang="cs-CZ" sz="2400" b="1" dirty="0" smtClean="0">
                <a:latin typeface="Arial Unicode MS" pitchFamily="34" charset="-128"/>
              </a:rPr>
              <a:t>Vyděluje se styl konkrétního „individuálního překladatele prorockých knih“ ze stylu skupiny K?</a:t>
            </a:r>
            <a:endParaRPr lang="cs-CZ" sz="2400" dirty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cs-CZ" sz="2400" i="1" dirty="0" smtClean="0">
                <a:latin typeface="Arial Unicode MS" pitchFamily="34" charset="-128"/>
              </a:rPr>
              <a:t>Prorocké knihy (</a:t>
            </a:r>
            <a:r>
              <a:rPr lang="cs-CZ" sz="2400" i="1" dirty="0" err="1" smtClean="0">
                <a:latin typeface="Arial Unicode MS" pitchFamily="34" charset="-128"/>
              </a:rPr>
              <a:t>K</a:t>
            </a:r>
            <a:r>
              <a:rPr lang="cs-CZ" sz="2400" i="1" baseline="30000" dirty="0" err="1" smtClean="0">
                <a:latin typeface="Arial Unicode MS" pitchFamily="34" charset="-128"/>
              </a:rPr>
              <a:t>Pror</a:t>
            </a:r>
            <a:r>
              <a:rPr lang="cs-CZ" sz="2400" i="1" dirty="0" smtClean="0">
                <a:latin typeface="Arial Unicode MS" pitchFamily="34" charset="-128"/>
              </a:rPr>
              <a:t>) versus srovnávací texty ze skupiny K a srovnávací texty ze skupiny P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 smtClean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cs-CZ" sz="2000" dirty="0">
                <a:latin typeface="Arial Unicode MS" pitchFamily="34" charset="-128"/>
              </a:rPr>
              <a:t>P</a:t>
            </a:r>
            <a:r>
              <a:rPr lang="cs-CZ" sz="2000" dirty="0" smtClean="0">
                <a:latin typeface="Arial Unicode MS" pitchFamily="34" charset="-128"/>
              </a:rPr>
              <a:t>růzkum překladu plnovýznamových latinských lexikálních jednotek (</a:t>
            </a:r>
            <a:r>
              <a:rPr lang="cs-CZ" sz="2000" i="1" dirty="0" smtClean="0">
                <a:latin typeface="Arial Unicode MS" pitchFamily="34" charset="-128"/>
              </a:rPr>
              <a:t>sacerdos, </a:t>
            </a:r>
            <a:r>
              <a:rPr lang="cs-CZ" sz="2000" i="1" dirty="0" err="1" smtClean="0">
                <a:latin typeface="Arial Unicode MS" pitchFamily="34" charset="-128"/>
              </a:rPr>
              <a:t>domini</a:t>
            </a:r>
            <a:r>
              <a:rPr lang="cs-CZ" sz="2000" i="1" dirty="0" smtClean="0">
                <a:latin typeface="Arial Unicode MS" pitchFamily="34" charset="-128"/>
              </a:rPr>
              <a:t>, </a:t>
            </a:r>
            <a:r>
              <a:rPr lang="cs-CZ" sz="2000" i="1" dirty="0" err="1" smtClean="0">
                <a:latin typeface="Arial Unicode MS" pitchFamily="34" charset="-128"/>
              </a:rPr>
              <a:t>adorare</a:t>
            </a:r>
            <a:r>
              <a:rPr lang="cs-CZ" sz="2000" i="1" dirty="0" smtClean="0">
                <a:latin typeface="Arial Unicode MS" pitchFamily="34" charset="-128"/>
              </a:rPr>
              <a:t>…</a:t>
            </a:r>
            <a:r>
              <a:rPr lang="cs-CZ" sz="2000" dirty="0" smtClean="0">
                <a:latin typeface="Arial Unicode MS" pitchFamily="34" charset="-128"/>
              </a:rPr>
              <a:t>)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cs-CZ" sz="2000" dirty="0" smtClean="0">
                <a:latin typeface="Arial Unicode MS" pitchFamily="34" charset="-128"/>
              </a:rPr>
              <a:t>Průzkum překladu neplnovýznamových latinských lexikálních jednotek (</a:t>
            </a:r>
            <a:r>
              <a:rPr lang="cs-CZ" sz="2000" i="1" dirty="0" smtClean="0">
                <a:latin typeface="Arial Unicode MS" pitchFamily="34" charset="-128"/>
              </a:rPr>
              <a:t>autem, ecce…</a:t>
            </a:r>
            <a:r>
              <a:rPr lang="cs-CZ" sz="2000" dirty="0" smtClean="0">
                <a:latin typeface="Arial Unicode MS" pitchFamily="34" charset="-128"/>
              </a:rPr>
              <a:t>)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cs-CZ" sz="2000" dirty="0" smtClean="0">
                <a:latin typeface="Arial Unicode MS" pitchFamily="34" charset="-128"/>
              </a:rPr>
              <a:t>Průzkum staročeských dublet </a:t>
            </a:r>
            <a:r>
              <a:rPr lang="cs-CZ" sz="2000" i="1" dirty="0" smtClean="0">
                <a:latin typeface="Arial Unicode MS" pitchFamily="34" charset="-128"/>
              </a:rPr>
              <a:t>(tehda x tehdy)</a:t>
            </a:r>
          </a:p>
          <a:p>
            <a:pPr eaLnBrk="1" hangingPunct="1">
              <a:buClr>
                <a:schemeClr val="tx1"/>
              </a:buClr>
              <a:defRPr/>
            </a:pPr>
            <a:endParaRPr lang="cs-CZ" sz="10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4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4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400" dirty="0" smtClean="0">
              <a:latin typeface="Arial Unicode MS" pitchFamily="34" charset="-128"/>
            </a:endParaRP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827088" y="5589588"/>
            <a:ext cx="7777162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FF0000"/>
                </a:solidFill>
                <a:latin typeface="Arial Unicode MS" pitchFamily="34" charset="-128"/>
              </a:rPr>
              <a:t>Prorocké knihy jsou na základě jazykových znaků nevydělitelné ze překladatelského stylu skupiny K.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>
                <a:solidFill>
                  <a:schemeClr val="accent2"/>
                </a:solidFill>
                <a:latin typeface="Arial" charset="0"/>
              </a:rPr>
              <a:t>Průzkum paralelních textů</a:t>
            </a:r>
            <a:endParaRPr lang="cs-CZ" altLang="cs-CZ" sz="2500" b="1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r>
              <a:rPr lang="cs-CZ" sz="2500" dirty="0" smtClean="0">
                <a:latin typeface="Arial Unicode MS" pitchFamily="34" charset="-128"/>
              </a:rPr>
              <a:t>V latinském biblickém textu existuje několik paralelních, téměř shodných textů na dvou různých místech. Dva z nich jsme využili pro </a:t>
            </a:r>
            <a:r>
              <a:rPr lang="cs-CZ" sz="2500" b="1" dirty="0" smtClean="0">
                <a:latin typeface="Arial Unicode MS" pitchFamily="34" charset="-128"/>
              </a:rPr>
              <a:t>průzkum míry shody překladových ekvivalentů</a:t>
            </a:r>
            <a:r>
              <a:rPr lang="cs-CZ" sz="2500" dirty="0" smtClean="0">
                <a:latin typeface="Arial Unicode MS" pitchFamily="34" charset="-128"/>
              </a:rPr>
              <a:t>. 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cs-CZ" sz="2500" b="1" dirty="0" smtClean="0">
                <a:latin typeface="Arial Unicode MS" pitchFamily="34" charset="-128"/>
              </a:rPr>
              <a:t>Text o králi Davidovi</a:t>
            </a:r>
            <a:r>
              <a:rPr lang="cs-CZ" sz="2500" dirty="0" smtClean="0">
                <a:latin typeface="Arial Unicode MS" pitchFamily="34" charset="-128"/>
              </a:rPr>
              <a:t>: 2 Rg 5-10 (překlad </a:t>
            </a:r>
            <a:r>
              <a:rPr lang="cs-CZ" sz="2500" dirty="0" err="1" smtClean="0">
                <a:latin typeface="Arial Unicode MS" pitchFamily="34" charset="-128"/>
              </a:rPr>
              <a:t>K</a:t>
            </a:r>
            <a:r>
              <a:rPr lang="cs-CZ" sz="2500" baseline="30000" dirty="0" err="1">
                <a:latin typeface="Arial Unicode MS" pitchFamily="34" charset="-128"/>
              </a:rPr>
              <a:t>Rg</a:t>
            </a:r>
            <a:r>
              <a:rPr lang="cs-CZ" sz="2500" dirty="0" smtClean="0">
                <a:latin typeface="Arial Unicode MS" pitchFamily="34" charset="-128"/>
              </a:rPr>
              <a:t>) 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cs-CZ" sz="2500" dirty="0">
                <a:latin typeface="Arial Unicode MS" pitchFamily="34" charset="-128"/>
              </a:rPr>
              <a:t> </a:t>
            </a:r>
            <a:r>
              <a:rPr lang="cs-CZ" sz="2500" dirty="0" smtClean="0">
                <a:latin typeface="Arial Unicode MS" pitchFamily="34" charset="-128"/>
              </a:rPr>
              <a:t>   a 1 Par 11; 13-14; 17-19 (překlad P). 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cs-CZ" sz="1500" b="1" dirty="0" smtClean="0">
                <a:latin typeface="Arial Unicode MS" pitchFamily="34" charset="-128"/>
              </a:rPr>
              <a:t>596 shodných slovních dvojic ve Vulgátě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1000" dirty="0" smtClean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cs-CZ" sz="2500" b="1" dirty="0" smtClean="0">
                <a:latin typeface="Arial Unicode MS" pitchFamily="34" charset="-128"/>
              </a:rPr>
              <a:t>Text o králi </a:t>
            </a:r>
            <a:r>
              <a:rPr lang="cs-CZ" sz="2500" b="1" dirty="0" err="1" smtClean="0">
                <a:latin typeface="Arial Unicode MS" pitchFamily="34" charset="-128"/>
              </a:rPr>
              <a:t>Ezechiášovi</a:t>
            </a:r>
            <a:r>
              <a:rPr lang="cs-CZ" sz="2500" dirty="0">
                <a:latin typeface="Arial Unicode MS" pitchFamily="34" charset="-128"/>
              </a:rPr>
              <a:t>:</a:t>
            </a:r>
            <a:r>
              <a:rPr lang="cs-CZ" sz="2500" dirty="0" smtClean="0">
                <a:latin typeface="Arial Unicode MS" pitchFamily="34" charset="-128"/>
              </a:rPr>
              <a:t> 4 Rg 18-20 (překlad </a:t>
            </a:r>
            <a:r>
              <a:rPr lang="cs-CZ" sz="2500" dirty="0" err="1" smtClean="0">
                <a:latin typeface="Arial Unicode MS" pitchFamily="34" charset="-128"/>
              </a:rPr>
              <a:t>K</a:t>
            </a:r>
            <a:r>
              <a:rPr lang="cs-CZ" sz="2500" baseline="30000" dirty="0" err="1" smtClean="0">
                <a:latin typeface="Arial Unicode MS" pitchFamily="34" charset="-128"/>
              </a:rPr>
              <a:t>Rg</a:t>
            </a:r>
            <a:r>
              <a:rPr lang="cs-CZ" sz="2500" dirty="0" smtClean="0">
                <a:latin typeface="Arial Unicode MS" pitchFamily="34" charset="-128"/>
              </a:rPr>
              <a:t>) a </a:t>
            </a:r>
            <a:r>
              <a:rPr lang="cs-CZ" sz="2500" dirty="0" err="1" smtClean="0">
                <a:latin typeface="Arial Unicode MS" pitchFamily="34" charset="-128"/>
              </a:rPr>
              <a:t>Is</a:t>
            </a:r>
            <a:r>
              <a:rPr lang="cs-CZ" sz="2500" dirty="0" smtClean="0">
                <a:latin typeface="Arial Unicode MS" pitchFamily="34" charset="-128"/>
              </a:rPr>
              <a:t> 36-39 (překlad </a:t>
            </a:r>
            <a:r>
              <a:rPr lang="cs-CZ" sz="2500" dirty="0" err="1" smtClean="0">
                <a:latin typeface="Arial Unicode MS" pitchFamily="34" charset="-128"/>
              </a:rPr>
              <a:t>K</a:t>
            </a:r>
            <a:r>
              <a:rPr lang="cs-CZ" sz="2500" baseline="30000" dirty="0" err="1" smtClean="0">
                <a:latin typeface="Arial Unicode MS" pitchFamily="34" charset="-128"/>
              </a:rPr>
              <a:t>Pror</a:t>
            </a:r>
            <a:r>
              <a:rPr lang="cs-CZ" sz="2500" dirty="0" smtClean="0">
                <a:latin typeface="Arial Unicode MS" pitchFamily="34" charset="-128"/>
              </a:rPr>
              <a:t>) 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cs-CZ" sz="1500" b="1" dirty="0" smtClean="0">
                <a:latin typeface="Arial Unicode MS" pitchFamily="34" charset="-128"/>
              </a:rPr>
              <a:t>611 </a:t>
            </a:r>
            <a:r>
              <a:rPr lang="cs-CZ" sz="1500" b="1" dirty="0">
                <a:latin typeface="Arial Unicode MS" pitchFamily="34" charset="-128"/>
              </a:rPr>
              <a:t>shodných slovních </a:t>
            </a:r>
            <a:r>
              <a:rPr lang="cs-CZ" sz="1500" b="1" dirty="0" smtClean="0">
                <a:latin typeface="Arial Unicode MS" pitchFamily="34" charset="-128"/>
              </a:rPr>
              <a:t>dvojic ve Vulgátě</a:t>
            </a:r>
            <a:endParaRPr lang="cs-CZ" sz="1500" b="1" dirty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>
                <a:solidFill>
                  <a:schemeClr val="accent2"/>
                </a:solidFill>
                <a:latin typeface="Arial" charset="0"/>
              </a:rPr>
              <a:t>Průzkum paralelních textů</a:t>
            </a:r>
            <a:endParaRPr lang="cs-CZ" altLang="cs-CZ" sz="2500" b="1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243" name="TextovéPole 2"/>
          <p:cNvSpPr txBox="1">
            <a:spLocks noChangeArrowheads="1"/>
          </p:cNvSpPr>
          <p:nvPr/>
        </p:nvSpPr>
        <p:spPr bwMode="auto">
          <a:xfrm>
            <a:off x="1476375" y="2205038"/>
            <a:ext cx="3167063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Is 37,23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Cui exprobrasti et quem blasphemasti? Et super quem exaltasti vocem et levasti altitudinem oculorum tuorum? Ad Sanctum Israel.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/>
              <a:t>Koho si haněl a koho si potupně zpravoval? A na koho si povýšil hlas a povzdvih výsost svú očí? Na svatého izrahelského.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/>
          </a:p>
        </p:txBody>
      </p:sp>
      <p:sp>
        <p:nvSpPr>
          <p:cNvPr id="10244" name="TextovéPole 5"/>
          <p:cNvSpPr txBox="1">
            <a:spLocks noChangeArrowheads="1"/>
          </p:cNvSpPr>
          <p:nvPr/>
        </p:nvSpPr>
        <p:spPr bwMode="auto">
          <a:xfrm>
            <a:off x="4859338" y="2235200"/>
            <a:ext cx="23050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5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500"/>
          </a:p>
        </p:txBody>
      </p:sp>
      <p:sp>
        <p:nvSpPr>
          <p:cNvPr id="10245" name="TextovéPole 6"/>
          <p:cNvSpPr txBox="1">
            <a:spLocks noChangeArrowheads="1"/>
          </p:cNvSpPr>
          <p:nvPr/>
        </p:nvSpPr>
        <p:spPr bwMode="auto">
          <a:xfrm>
            <a:off x="5148263" y="2211388"/>
            <a:ext cx="33115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4Rg 19,22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Cui exprobrasti et quem blasphemasti? Contra quem exaltasti vocem et elevasti in excelsum oculos tuos? Contra Sanctum Israhel. 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/>
              <a:t>Koho si hadil a z koho si klam činil? Proti komus povzvedl hlasu svého a povzdvihls očí svú vzhóru? Proti svatému izrahelskému.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/>
          </a:p>
        </p:txBody>
      </p:sp>
      <p:sp>
        <p:nvSpPr>
          <p:cNvPr id="10246" name="TextovéPole 3"/>
          <p:cNvSpPr txBox="1">
            <a:spLocks noChangeArrowheads="1"/>
          </p:cNvSpPr>
          <p:nvPr/>
        </p:nvSpPr>
        <p:spPr bwMode="auto">
          <a:xfrm>
            <a:off x="3059113" y="1484313"/>
            <a:ext cx="2449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/>
              <a:t>Text Ezechiáš  K/K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>
                <a:solidFill>
                  <a:schemeClr val="accent2"/>
                </a:solidFill>
                <a:latin typeface="Arial" charset="0"/>
              </a:rPr>
              <a:t>Průzkum paralelních textů</a:t>
            </a:r>
            <a:endParaRPr lang="cs-CZ" altLang="cs-CZ" sz="2500" b="1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r>
              <a:rPr lang="cs-CZ" sz="2500" b="1" dirty="0" smtClean="0">
                <a:latin typeface="Arial Unicode MS" pitchFamily="34" charset="-128"/>
              </a:rPr>
              <a:t>Hypotéza: 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cs-CZ" sz="2500" dirty="0" smtClean="0">
                <a:latin typeface="Arial Unicode MS" pitchFamily="34" charset="-128"/>
              </a:rPr>
              <a:t>Překladové ekvivalenty v paralelních textech překládané touž překladatelskou skupinou (K; text </a:t>
            </a:r>
            <a:r>
              <a:rPr lang="cs-CZ" sz="2500" dirty="0" err="1" smtClean="0">
                <a:latin typeface="Arial Unicode MS" pitchFamily="34" charset="-128"/>
              </a:rPr>
              <a:t>Ezechiáš</a:t>
            </a:r>
            <a:r>
              <a:rPr lang="cs-CZ" sz="2500" dirty="0" smtClean="0">
                <a:latin typeface="Arial Unicode MS" pitchFamily="34" charset="-128"/>
              </a:rPr>
              <a:t>) budou vykazovat </a:t>
            </a:r>
            <a:r>
              <a:rPr lang="cs-CZ" sz="2500" b="1" dirty="0" smtClean="0">
                <a:latin typeface="Arial Unicode MS" pitchFamily="34" charset="-128"/>
              </a:rPr>
              <a:t>více shod </a:t>
            </a:r>
            <a:r>
              <a:rPr lang="cs-CZ" sz="2500" dirty="0" smtClean="0">
                <a:latin typeface="Arial Unicode MS" pitchFamily="34" charset="-128"/>
              </a:rPr>
              <a:t>než překladové ekvivalenty v paralelním textu překládaném dvěma odlišným překladatelskými skupinami (K a P; text David). </a:t>
            </a:r>
            <a:r>
              <a:rPr lang="cs-CZ" sz="2500" b="1" dirty="0" smtClean="0">
                <a:latin typeface="Arial Unicode MS" pitchFamily="34" charset="-128"/>
              </a:rPr>
              <a:t>Rozdíl bude statisticky významný.</a:t>
            </a:r>
          </a:p>
          <a:p>
            <a:pPr marL="0" indent="0"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1500" dirty="0" smtClean="0">
              <a:latin typeface="Arial Unicode MS" pitchFamily="34" charset="-128"/>
            </a:endParaRPr>
          </a:p>
          <a:p>
            <a:pPr algn="just" eaLnBrk="1" hangingPunct="1">
              <a:buClr>
                <a:schemeClr val="tx1"/>
              </a:buClr>
              <a:defRPr/>
            </a:pPr>
            <a:r>
              <a:rPr lang="cs-CZ" sz="2500" dirty="0" smtClean="0">
                <a:latin typeface="Arial Unicode MS" pitchFamily="34" charset="-128"/>
              </a:rPr>
              <a:t>Zkoumány byly překlady </a:t>
            </a:r>
            <a:r>
              <a:rPr lang="cs-CZ" sz="2500" b="1" dirty="0" smtClean="0">
                <a:latin typeface="Arial Unicode MS" pitchFamily="34" charset="-128"/>
              </a:rPr>
              <a:t>slovesných tvarů </a:t>
            </a:r>
            <a:r>
              <a:rPr lang="cs-CZ" sz="2500" dirty="0" smtClean="0">
                <a:latin typeface="Arial Unicode MS" pitchFamily="34" charset="-128"/>
              </a:rPr>
              <a:t>(možnost více ekvivalentů) a </a:t>
            </a:r>
            <a:r>
              <a:rPr lang="cs-CZ" sz="2500" b="1" dirty="0" smtClean="0">
                <a:latin typeface="Arial Unicode MS" pitchFamily="34" charset="-128"/>
              </a:rPr>
              <a:t>spojovacích tvarů </a:t>
            </a:r>
            <a:r>
              <a:rPr lang="cs-CZ" sz="2500" dirty="0" smtClean="0">
                <a:latin typeface="Arial Unicode MS" pitchFamily="34" charset="-128"/>
              </a:rPr>
              <a:t>(méně závislé na originálním textu).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500" dirty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cs-CZ" sz="2500" dirty="0" smtClean="0">
                <a:latin typeface="Arial Unicode MS" pitchFamily="34" charset="-128"/>
              </a:rPr>
              <a:t> </a:t>
            </a:r>
            <a:endParaRPr lang="cs-CZ" sz="1500" b="1" dirty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algn="ctr"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cs-CZ" sz="26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6258</TotalTime>
  <Words>1049</Words>
  <Application>Microsoft Office PowerPoint</Application>
  <PresentationFormat>Předvádění na obrazovce (4:3)</PresentationFormat>
  <Paragraphs>256</Paragraphs>
  <Slides>18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Wingdings</vt:lpstr>
      <vt:lpstr>Arial Unicode MS</vt:lpstr>
      <vt:lpstr>Vrstvy</vt:lpstr>
      <vt:lpstr> Průzkum paralelních dvojjazyčných textů v otázce určení autorství staročeského překladu</vt:lpstr>
      <vt:lpstr>Atribuce překladového textu</vt:lpstr>
      <vt:lpstr>Specifika atribuce překladového textu</vt:lpstr>
      <vt:lpstr>Nejstarší český biblický překlad</vt:lpstr>
      <vt:lpstr>Nejstarší český biblický překlad</vt:lpstr>
      <vt:lpstr>Průzkum překladatelského stylu v staročeské bibli (2011)</vt:lpstr>
      <vt:lpstr>Průzkum paralelních textů</vt:lpstr>
      <vt:lpstr>Průzkum paralelních textů</vt:lpstr>
      <vt:lpstr>Průzkum paralelních textů</vt:lpstr>
      <vt:lpstr>Příprava paralelních textů</vt:lpstr>
      <vt:lpstr>Příprava paralelních textů</vt:lpstr>
      <vt:lpstr>Průzkum shody překladu slovesných tvarů</vt:lpstr>
      <vt:lpstr>Průzkum shody překladu slovesných tvarů</vt:lpstr>
      <vt:lpstr>Průzkum shody překladu spojovacích tvarů</vt:lpstr>
      <vt:lpstr>Průzkum shody překladu spojovacích tvarů</vt:lpstr>
      <vt:lpstr>Možné závěry</vt:lpstr>
      <vt:lpstr>Možné další využití</vt:lpstr>
      <vt:lpstr>Použitá literatura</vt:lpstr>
    </vt:vector>
  </TitlesOfParts>
  <Company>Ústav pro jazyk český AV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Boris Lehečka</dc:creator>
  <cp:lastModifiedBy>Boris Lehečka</cp:lastModifiedBy>
  <cp:revision>153</cp:revision>
  <cp:lastPrinted>2014-04-11T11:35:43Z</cp:lastPrinted>
  <dcterms:created xsi:type="dcterms:W3CDTF">2003-04-01T19:31:42Z</dcterms:created>
  <dcterms:modified xsi:type="dcterms:W3CDTF">2014-04-14T09:29:44Z</dcterms:modified>
</cp:coreProperties>
</file>