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59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78682" autoAdjust="0"/>
  </p:normalViewPr>
  <p:slideViewPr>
    <p:cSldViewPr snapToGrid="0">
      <p:cViewPr varScale="1">
        <p:scale>
          <a:sx n="120" d="100"/>
          <a:sy n="120" d="100"/>
        </p:scale>
        <p:origin x="2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32" y="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120DE-1C6E-457F-B1B3-EEFA6A9912D8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2416D-6516-4BA5-A5D3-8E7FDFFED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6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D3425-669E-42DF-9279-C18D78EFFC97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6F4B7-2F45-4F46-B01D-57C59F027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9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2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3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57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7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25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78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96F97F70-B133-463C-AC77-D9348068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B6CD79E0-4A26-4FA1-807C-46E56A50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8DE4A55B-BC3A-46A2-92DF-2509612A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EBE78DF-22DB-4692-824A-4C2D8C84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2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71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7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9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5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6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16. 2. 2017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059280" y="6451681"/>
            <a:ext cx="360000" cy="36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535488" y="6451681"/>
            <a:ext cx="315000" cy="36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185105" y="6452406"/>
            <a:ext cx="481417" cy="360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8315A76-9B75-4247-8637-990B406CC02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25477" y="6451681"/>
            <a:ext cx="17999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okabular.ujc.cas.cz/" TargetMode="External"/><Relationship Id="rId7" Type="http://schemas.openxmlformats.org/officeDocument/2006/relationships/image" Target="../media/image12.png"/><Relationship Id="rId2" Type="http://schemas.openxmlformats.org/officeDocument/2006/relationships/hyperlink" Target="mailto:boris@daliboris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dit.org/" TargetMode="External"/><Relationship Id="rId2" Type="http://schemas.openxmlformats.org/officeDocument/2006/relationships/hyperlink" Target="https://notepad-plus-plu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kribus.eu/" TargetMode="External"/><Relationship Id="rId5" Type="http://schemas.openxmlformats.org/officeDocument/2006/relationships/hyperlink" Target="https://www.oxygenxml.com/" TargetMode="External"/><Relationship Id="rId4" Type="http://schemas.openxmlformats.org/officeDocument/2006/relationships/hyperlink" Target="https://sourceforge.net/projects/xml-copy-editor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-c.org/release/doc/tei-p5-doc/en/html/REF-ELEMENTS.html" TargetMode="External"/><Relationship Id="rId2" Type="http://schemas.openxmlformats.org/officeDocument/2006/relationships/hyperlink" Target="http://www.tei-c.org/release/doc/tei-p5-doc/en/htm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okabular.ujc.cas.cz/" TargetMode="External"/><Relationship Id="rId2" Type="http://schemas.openxmlformats.org/officeDocument/2006/relationships/hyperlink" Target="mailto:boris@daliboris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/>
              <a:t>Standard XML TEI P5 a veršované texty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Boris Lehečka, </a:t>
            </a:r>
            <a:r>
              <a:rPr lang="cs-CZ" dirty="0">
                <a:hlinkClick r:id="rId2"/>
              </a:rPr>
              <a:t>boris@daliboris.cz</a:t>
            </a:r>
            <a:endParaRPr lang="cs-CZ" dirty="0"/>
          </a:p>
          <a:p>
            <a:r>
              <a:rPr lang="cs-CZ" dirty="0"/>
              <a:t>Příspěvek byl podpořen projektem Ministerstva školství, mládeže a tělovýchovy č. LM2015081 „Výzkumná infrastruktura pro diachronní bohemistiku“ (akronym RIDICS, </a:t>
            </a:r>
            <a:r>
              <a:rPr lang="cs-CZ" dirty="0">
                <a:hlinkClick r:id="rId3"/>
              </a:rPr>
              <a:t>http://vokabular.ujc.cas.cz</a:t>
            </a:r>
            <a:r>
              <a:rPr lang="cs-CZ" dirty="0"/>
              <a:t>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875" y="5691370"/>
            <a:ext cx="3026658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026" y="5691370"/>
            <a:ext cx="1802181" cy="900000"/>
          </a:xfrm>
          <a:prstGeom prst="rect">
            <a:avLst/>
          </a:prstGeom>
        </p:spPr>
      </p:pic>
      <p:pic>
        <p:nvPicPr>
          <p:cNvPr id="1026" name="Picture 2" descr="http://ujc.cas.cz/miranda2/export/sitesavcr/ujc/sys/resource/logo.c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6" y="5691370"/>
            <a:ext cx="454999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6F406D-AE63-42D2-9AD6-D546B8C61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8" y="389277"/>
            <a:ext cx="2963839" cy="6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5AA3664-8AAC-4EDA-B854-36FE822A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textové editory (s doplňky)</a:t>
            </a:r>
          </a:p>
          <a:p>
            <a:pPr lvl="1"/>
            <a:r>
              <a:rPr lang="cs-CZ" dirty="0"/>
              <a:t>Notepad++ – </a:t>
            </a:r>
            <a:r>
              <a:rPr lang="cs-CZ" dirty="0">
                <a:hlinkClick r:id="rId2"/>
              </a:rPr>
              <a:t>https://notepad-plus-plus.org</a:t>
            </a:r>
            <a:endParaRPr lang="cs-CZ" dirty="0"/>
          </a:p>
          <a:p>
            <a:pPr lvl="1"/>
            <a:r>
              <a:rPr lang="cs-CZ" dirty="0" err="1"/>
              <a:t>jEdit</a:t>
            </a:r>
            <a:r>
              <a:rPr lang="cs-CZ" dirty="0"/>
              <a:t> – </a:t>
            </a:r>
            <a:r>
              <a:rPr lang="cs-CZ" dirty="0">
                <a:hlinkClick r:id="rId3"/>
              </a:rPr>
              <a:t>www.jedit.org</a:t>
            </a:r>
            <a:endParaRPr lang="cs-CZ" dirty="0"/>
          </a:p>
          <a:p>
            <a:r>
              <a:rPr lang="cs-CZ" dirty="0"/>
              <a:t>specializované editory</a:t>
            </a:r>
          </a:p>
          <a:p>
            <a:pPr lvl="1"/>
            <a:r>
              <a:rPr lang="cs-CZ" dirty="0" err="1"/>
              <a:t>XML</a:t>
            </a:r>
            <a:r>
              <a:rPr lang="cs-CZ" dirty="0"/>
              <a:t> Copy Editor – </a:t>
            </a:r>
            <a:r>
              <a:rPr lang="cs-CZ" dirty="0">
                <a:hlinkClick r:id="rId4"/>
              </a:rPr>
              <a:t>https://sourceforge.net/projects/xml-copy-editor/</a:t>
            </a:r>
            <a:endParaRPr lang="cs-CZ" dirty="0"/>
          </a:p>
          <a:p>
            <a:pPr lvl="1"/>
            <a:r>
              <a:rPr lang="cs-CZ" dirty="0"/>
              <a:t>Oxygen </a:t>
            </a:r>
            <a:r>
              <a:rPr lang="cs-CZ" dirty="0" err="1"/>
              <a:t>XML</a:t>
            </a:r>
            <a:r>
              <a:rPr lang="cs-CZ" dirty="0"/>
              <a:t> Editor – </a:t>
            </a:r>
            <a:r>
              <a:rPr lang="cs-CZ" dirty="0">
                <a:hlinkClick r:id="rId5"/>
              </a:rPr>
              <a:t>www.oxygenxml.com</a:t>
            </a:r>
            <a:endParaRPr lang="cs-CZ" dirty="0"/>
          </a:p>
          <a:p>
            <a:pPr lvl="1"/>
            <a:r>
              <a:rPr lang="cs-CZ" dirty="0" err="1"/>
              <a:t>Transkribus</a:t>
            </a:r>
            <a:r>
              <a:rPr lang="cs-CZ" dirty="0"/>
              <a:t> – </a:t>
            </a:r>
            <a:r>
              <a:rPr lang="cs-CZ" dirty="0">
                <a:hlinkClick r:id="rId6"/>
              </a:rPr>
              <a:t>https://transkribus.eu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BC4DFB2-8A29-4C87-B4F1-62E8FB05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– software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CD86AE-FB86-4480-ACFF-52B09F24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9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A34E81A-EF6E-46FC-A053-B70CBF992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TEI</a:t>
            </a:r>
            <a:r>
              <a:rPr lang="cs-CZ" dirty="0"/>
              <a:t> = Text </a:t>
            </a:r>
            <a:r>
              <a:rPr lang="cs-CZ" dirty="0" err="1"/>
              <a:t>Encoding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(základy v roce 1987)</a:t>
            </a:r>
          </a:p>
          <a:p>
            <a:r>
              <a:rPr lang="cs-CZ" dirty="0"/>
              <a:t>„spravuje standard pro reprezentaci textů v digitální podobě“</a:t>
            </a:r>
          </a:p>
          <a:p>
            <a:r>
              <a:rPr lang="cs-CZ" dirty="0"/>
              <a:t>první doporučení v roce 1993</a:t>
            </a:r>
          </a:p>
          <a:p>
            <a:pPr lvl="1"/>
            <a:r>
              <a:rPr lang="en-US" i="1" dirty="0"/>
              <a:t>Guidelines for the Encoding and Interchange of Machine-readable Texts</a:t>
            </a:r>
            <a:r>
              <a:rPr lang="en-US" dirty="0"/>
              <a:t>, </a:t>
            </a:r>
            <a:r>
              <a:rPr lang="en-US" dirty="0" err="1"/>
              <a:t>C.M</a:t>
            </a:r>
            <a:r>
              <a:rPr lang="en-US" dirty="0"/>
              <a:t>. </a:t>
            </a:r>
            <a:r>
              <a:rPr lang="en-US" dirty="0" err="1"/>
              <a:t>Sperberg</a:t>
            </a:r>
            <a:r>
              <a:rPr lang="en-US" dirty="0"/>
              <a:t>-McQueen and</a:t>
            </a:r>
            <a:r>
              <a:rPr lang="cs-CZ" dirty="0"/>
              <a:t> </a:t>
            </a:r>
            <a:r>
              <a:rPr lang="en-US" dirty="0"/>
              <a:t>L. Burnard, eds. (Chicago and </a:t>
            </a:r>
            <a:r>
              <a:rPr lang="en-US" dirty="0" err="1"/>
              <a:t>Oxfrod</a:t>
            </a:r>
            <a:r>
              <a:rPr lang="en-US" dirty="0"/>
              <a:t>, ACH-ACL-</a:t>
            </a:r>
            <a:r>
              <a:rPr lang="en-US" dirty="0" err="1"/>
              <a:t>ALLC</a:t>
            </a:r>
            <a:r>
              <a:rPr lang="en-US" dirty="0"/>
              <a:t> Text Encoding Initiative, 1993)</a:t>
            </a:r>
            <a:endParaRPr lang="cs-CZ" dirty="0"/>
          </a:p>
          <a:p>
            <a:r>
              <a:rPr lang="cs-CZ" dirty="0" err="1"/>
              <a:t>TEI</a:t>
            </a:r>
            <a:r>
              <a:rPr lang="cs-CZ" dirty="0"/>
              <a:t> </a:t>
            </a:r>
            <a:r>
              <a:rPr lang="cs-CZ" dirty="0" err="1"/>
              <a:t>P5</a:t>
            </a:r>
            <a:r>
              <a:rPr lang="cs-CZ" dirty="0"/>
              <a:t>, verze 3.4.0 (23. 7. 2018), </a:t>
            </a:r>
            <a:r>
              <a:rPr lang="cs-CZ" dirty="0" err="1"/>
              <a:t>rev</a:t>
            </a:r>
            <a:r>
              <a:rPr lang="cs-CZ" dirty="0"/>
              <a:t>. </a:t>
            </a:r>
            <a:r>
              <a:rPr lang="cs-CZ" dirty="0" err="1"/>
              <a:t>1fa0b54</a:t>
            </a:r>
            <a:r>
              <a:rPr lang="cs-CZ" dirty="0"/>
              <a:t> (1. verze </a:t>
            </a:r>
            <a:r>
              <a:rPr lang="cs-CZ" dirty="0" err="1"/>
              <a:t>P5</a:t>
            </a:r>
            <a:r>
              <a:rPr lang="cs-CZ" dirty="0"/>
              <a:t> v roce 2007)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F58431-E982-43F4-9ED7-DBBEF30B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</a:t>
            </a:r>
            <a:r>
              <a:rPr lang="cs-CZ" dirty="0" err="1"/>
              <a:t>TEI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681A08-1C87-4103-B640-E65C4C54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9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55BFF1F-A61E-4C56-9CA2-5C6B26523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hlinkClick r:id="rId2"/>
              </a:rPr>
              <a:t>http://www.tei-c.org/release/doc/tei-p5-doc/en/html/</a:t>
            </a:r>
            <a:endParaRPr lang="cs-CZ" dirty="0"/>
          </a:p>
          <a:p>
            <a:r>
              <a:rPr lang="cs-CZ" dirty="0"/>
              <a:t>společné elementy</a:t>
            </a:r>
          </a:p>
          <a:p>
            <a:pPr lvl="1"/>
            <a:r>
              <a:rPr lang="cs-CZ" dirty="0"/>
              <a:t>odstavce, zvýraznění, citace, seznamy, odkazování, grafika, bibliografie</a:t>
            </a:r>
          </a:p>
          <a:p>
            <a:r>
              <a:rPr lang="cs-CZ" dirty="0"/>
              <a:t>specifické elementy</a:t>
            </a:r>
          </a:p>
          <a:p>
            <a:pPr lvl="1"/>
            <a:r>
              <a:rPr lang="cs-CZ" dirty="0"/>
              <a:t>verše; divadelní hry; slovníky; rukopisy; textově-kritický aparát; jména, data, lidé, místa; tabulky, rovnice, noty; jazykový korpus…</a:t>
            </a:r>
          </a:p>
          <a:p>
            <a:r>
              <a:rPr lang="cs-CZ" dirty="0">
                <a:hlinkClick r:id="rId3"/>
              </a:rPr>
              <a:t>http://www.tei-c.org/release/doc/tei-p5-doc/en/html/REF-ELEMENTS.html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B8A9C7E-B2A1-4577-8C21-0F8EA886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</a:t>
            </a:r>
            <a:r>
              <a:rPr lang="cs-CZ" dirty="0" err="1"/>
              <a:t>TEI</a:t>
            </a:r>
            <a:r>
              <a:rPr lang="cs-CZ" dirty="0"/>
              <a:t> </a:t>
            </a:r>
            <a:r>
              <a:rPr lang="cs-CZ" dirty="0" err="1"/>
              <a:t>P5</a:t>
            </a:r>
            <a:r>
              <a:rPr lang="cs-CZ" dirty="0"/>
              <a:t> – nápověda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543E3C-1467-46CF-A8E2-D9B62DF9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1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414BD5D-A9BE-4A23-8B42-12DBB29AE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dokumentu pomocí metadat (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teiHeader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/>
              <a:t>)</a:t>
            </a:r>
          </a:p>
          <a:p>
            <a:r>
              <a:rPr lang="cs-CZ" dirty="0"/>
              <a:t>přepis textu dokumentu (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&lt;text&gt;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začátek (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&lt;front&gt;</a:t>
            </a:r>
            <a:r>
              <a:rPr lang="cs-CZ" dirty="0"/>
              <a:t>): titulní strana, abstrakt, předmluva, dedikace…</a:t>
            </a:r>
          </a:p>
          <a:p>
            <a:pPr lvl="1"/>
            <a:r>
              <a:rPr lang="cs-CZ" dirty="0"/>
              <a:t>hlavní text (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&lt;body&gt;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závěr (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back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/>
              <a:t>): závěrečné pasáže (věnování, rejstříky, reklama)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DC5363B-2834-4557-805C-C6A566E2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</a:t>
            </a:r>
            <a:r>
              <a:rPr lang="cs-CZ" dirty="0" err="1"/>
              <a:t>TEI</a:t>
            </a:r>
            <a:r>
              <a:rPr lang="cs-CZ" dirty="0"/>
              <a:t> – základy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C0BE58-E3A9-411F-845E-7AF669B4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4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414BD5D-A9BE-4A23-8B42-12DBB29AE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dokumentu pomocí metadat (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teiHeader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autor, název, tiskař, datace</a:t>
            </a:r>
          </a:p>
          <a:p>
            <a:pPr lvl="1"/>
            <a:r>
              <a:rPr lang="cs-CZ" dirty="0"/>
              <a:t>uložení tisku</a:t>
            </a:r>
          </a:p>
          <a:p>
            <a:pPr lvl="1"/>
            <a:r>
              <a:rPr lang="cs-CZ" dirty="0"/>
              <a:t>fyzický popis artefaktu (rozměry, materiál, grafická výzdoba)</a:t>
            </a:r>
          </a:p>
          <a:p>
            <a:pPr lvl="1"/>
            <a:r>
              <a:rPr lang="cs-CZ" dirty="0"/>
              <a:t>informace o přepisu (editor, použité transkripční zásady)</a:t>
            </a:r>
          </a:p>
          <a:p>
            <a:pPr lvl="1"/>
            <a:r>
              <a:rPr lang="cs-CZ" dirty="0"/>
              <a:t>digitální kopie (obrázky)</a:t>
            </a:r>
          </a:p>
          <a:p>
            <a:r>
              <a:rPr lang="cs-CZ" dirty="0"/>
              <a:t>viz Špalíček, záložka </a:t>
            </a:r>
            <a:r>
              <a:rPr lang="cs-CZ" dirty="0" err="1"/>
              <a:t>XML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DC5363B-2834-4557-805C-C6A566E2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</a:t>
            </a:r>
            <a:r>
              <a:rPr lang="cs-CZ" dirty="0" err="1"/>
              <a:t>TEI</a:t>
            </a:r>
            <a:r>
              <a:rPr lang="cs-CZ" dirty="0"/>
              <a:t> – hlavička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C0BE58-E3A9-411F-845E-7AF669B4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31BA85C-663C-4C87-8382-C278C4D0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</a:t>
            </a:r>
            <a:r>
              <a:rPr lang="cs-CZ" dirty="0" err="1"/>
              <a:t>TEI</a:t>
            </a:r>
            <a:r>
              <a:rPr lang="cs-CZ" dirty="0"/>
              <a:t> – přepis textu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64BA9A5-888B-4375-8F07-798670D99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zachytit ideální výsledek (bez chyb)</a:t>
            </a:r>
          </a:p>
          <a:p>
            <a:pPr lvl="1"/>
            <a:r>
              <a:rPr lang="cs-CZ" dirty="0"/>
              <a:t>+ upozornit na chybná místa</a:t>
            </a:r>
          </a:p>
          <a:p>
            <a:pPr marL="0" indent="0">
              <a:buNone/>
            </a:pP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&lt;choice&gt;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en-US" dirty="0" err="1">
                <a:solidFill>
                  <a:srgbClr val="000096"/>
                </a:solidFill>
                <a:highlight>
                  <a:srgbClr val="FFFFFF"/>
                </a:highlight>
              </a:rPr>
              <a:t>corr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ſſprýmy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en-US" dirty="0" err="1">
                <a:solidFill>
                  <a:srgbClr val="000096"/>
                </a:solidFill>
                <a:highlight>
                  <a:srgbClr val="FFFFFF"/>
                </a:highlight>
              </a:rPr>
              <a:t>corr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&lt;sic&gt;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ſſprými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&lt;/sic&gt;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&lt;/choice&gt;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A018F57-D96B-416E-B360-30180D2B5A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zachytit věrně originál</a:t>
            </a:r>
          </a:p>
          <a:p>
            <a:pPr lvl="1"/>
            <a:r>
              <a:rPr lang="cs-CZ" dirty="0"/>
              <a:t>+ uvést opravené znění u chyb</a:t>
            </a:r>
          </a:p>
          <a:p>
            <a:pPr marL="0" indent="0">
              <a:buNone/>
            </a:pP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&lt;choice&gt;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en-US" dirty="0" err="1">
                <a:solidFill>
                  <a:srgbClr val="000096"/>
                </a:solidFill>
                <a:highlight>
                  <a:srgbClr val="FFFFFF"/>
                </a:highlight>
              </a:rPr>
              <a:t>orig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ſſprýmy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en-US" dirty="0" err="1">
                <a:solidFill>
                  <a:srgbClr val="000096"/>
                </a:solidFill>
                <a:highlight>
                  <a:srgbClr val="FFFFFF"/>
                </a:highlight>
              </a:rPr>
              <a:t>orig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&lt;reg&gt;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ſſprými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&lt;/reg&gt;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&lt;/choice&gt;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555089-3E36-4505-B5D1-6A12E0AD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42D68D-21E1-47DC-A59A-7C95BE9B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413F990-AE68-4CA4-B1C3-ACB457CCA5B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68991" y="605883"/>
            <a:ext cx="3174143" cy="5363118"/>
          </a:xfr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700CC23-E577-4ED8-B0AC-250F5A65120E}"/>
              </a:ext>
            </a:extLst>
          </p:cNvPr>
          <p:cNvSpPr txBox="1"/>
          <p:nvPr/>
        </p:nvSpPr>
        <p:spPr>
          <a:xfrm>
            <a:off x="5322626" y="887104"/>
            <a:ext cx="61749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&lt;front&gt;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pb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n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"[1]"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facs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"#KP_D_39_1______0CIIN30001P"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/&gt;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titlePage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rend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"center"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titlePart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Kratochwilná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pjſeň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&lt;lb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/&gt;</a:t>
            </a:r>
            <a:b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	&lt;hi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rend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"big"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o třech pannách,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&lt;/hi&gt;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&lt;lb /&gt;</a:t>
            </a:r>
            <a:b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	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které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ſi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na procházku za bránu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wy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&lt;lb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break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"no"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/&gt;</a:t>
            </a:r>
            <a:b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	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ſſly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, co se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gim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přihodilo, to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ſe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s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pj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&lt;lb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break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"no"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/&gt;</a:t>
            </a:r>
            <a:b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	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ſně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wyrozumj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titlePart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figure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 /&gt;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docImprint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rend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"center"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Tiſk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publisher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S.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Poſpjſſila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publisher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w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pubPlace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Chrudjmi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pubPlace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date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1863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date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docImprint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titlePage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&lt;/front&gt;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376E7A-69BA-40F7-ACAC-C139F2066F69}"/>
              </a:ext>
            </a:extLst>
          </p:cNvPr>
          <p:cNvSpPr txBox="1"/>
          <p:nvPr/>
        </p:nvSpPr>
        <p:spPr>
          <a:xfrm>
            <a:off x="5322626" y="5134421"/>
            <a:ext cx="628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&lt;</a:t>
            </a:r>
            <a:r>
              <a:rPr lang="cs-CZ" dirty="0" err="1"/>
              <a:t>pb</a:t>
            </a:r>
            <a:r>
              <a:rPr lang="cs-CZ" dirty="0"/>
              <a:t> /&gt; 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= (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page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beginning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); před jakýmkoli textem/elementem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@n = číslo strany (v [] = doplněno editorem)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facs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= odkaz na obrázek strany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32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F6ACE28-A53F-4F15-A434-EAE946F1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Titul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C1FDED68-7E18-477D-9B16-34793BCCD2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4594" y="2560320"/>
            <a:ext cx="3763552" cy="1679778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A14AE67-E313-4F00-871C-81F4875AA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6055" y="2560320"/>
            <a:ext cx="6313335" cy="1956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titlePart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Kratochwilná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pjſeň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&lt;lb</a:t>
            </a:r>
            <a:r>
              <a:rPr lang="cs-CZ" sz="2000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/&gt;</a:t>
            </a:r>
            <a:b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	&lt;hi</a:t>
            </a:r>
            <a:r>
              <a:rPr lang="cs-CZ" sz="2000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sz="2000" dirty="0" err="1">
                <a:solidFill>
                  <a:srgbClr val="F5844C"/>
                </a:solidFill>
                <a:highlight>
                  <a:srgbClr val="FFFFFF"/>
                </a:highlight>
              </a:rPr>
              <a:t>rend</a:t>
            </a:r>
            <a:r>
              <a:rPr lang="cs-CZ" sz="20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000" dirty="0">
                <a:solidFill>
                  <a:srgbClr val="993300"/>
                </a:solidFill>
                <a:highlight>
                  <a:srgbClr val="FFFFFF"/>
                </a:highlight>
              </a:rPr>
              <a:t>"big"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o třech pannách,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&lt;/hi&gt;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&lt;lb /&gt;</a:t>
            </a:r>
            <a:b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	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které 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ſi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na procházku za bránu 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wy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&lt;lb </a:t>
            </a:r>
            <a:r>
              <a:rPr lang="cs-CZ" sz="2000" dirty="0" err="1">
                <a:solidFill>
                  <a:srgbClr val="F5844C"/>
                </a:solidFill>
                <a:highlight>
                  <a:srgbClr val="FFFFFF"/>
                </a:highlight>
              </a:rPr>
              <a:t>break</a:t>
            </a:r>
            <a:r>
              <a:rPr lang="cs-CZ" sz="20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000" dirty="0">
                <a:solidFill>
                  <a:srgbClr val="993300"/>
                </a:solidFill>
                <a:highlight>
                  <a:srgbClr val="FFFFFF"/>
                </a:highlight>
              </a:rPr>
              <a:t>"no"</a:t>
            </a:r>
            <a:r>
              <a:rPr lang="cs-CZ" sz="2000" dirty="0">
                <a:solidFill>
                  <a:srgbClr val="F5844C"/>
                </a:solidFill>
                <a:highlight>
                  <a:srgbClr val="FFFFFF"/>
                </a:highlight>
              </a:rPr>
              <a:t> 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/&gt;</a:t>
            </a:r>
            <a:b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	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ſſly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, co se 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gim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přihodilo, to 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ſe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s 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pj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&lt;lb </a:t>
            </a:r>
            <a:r>
              <a:rPr lang="cs-CZ" sz="2000" dirty="0" err="1">
                <a:solidFill>
                  <a:srgbClr val="F5844C"/>
                </a:solidFill>
                <a:highlight>
                  <a:srgbClr val="FFFFFF"/>
                </a:highlight>
              </a:rPr>
              <a:t>break</a:t>
            </a:r>
            <a:r>
              <a:rPr lang="cs-CZ" sz="20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000" dirty="0">
                <a:solidFill>
                  <a:srgbClr val="993300"/>
                </a:solidFill>
                <a:highlight>
                  <a:srgbClr val="FFFFFF"/>
                </a:highlight>
              </a:rPr>
              <a:t>"no"</a:t>
            </a:r>
            <a:r>
              <a:rPr lang="cs-CZ" sz="2000" dirty="0">
                <a:solidFill>
                  <a:srgbClr val="F5844C"/>
                </a:solidFill>
                <a:highlight>
                  <a:srgbClr val="FFFFFF"/>
                </a:highlight>
              </a:rPr>
              <a:t> 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/&gt;</a:t>
            </a:r>
            <a:b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	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ſně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wyrozumj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b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titlePart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endParaRPr lang="cs-CZ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4034AE-6967-4D02-932E-B87C818A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BBBA48D-91B0-45C2-9763-6D4958D4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93" y="4235996"/>
            <a:ext cx="3115462" cy="173710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3AE778D-C3E9-46BF-8503-3B2455300417}"/>
              </a:ext>
            </a:extLst>
          </p:cNvPr>
          <p:cNvSpPr txBox="1"/>
          <p:nvPr/>
        </p:nvSpPr>
        <p:spPr>
          <a:xfrm>
            <a:off x="5271714" y="4516341"/>
            <a:ext cx="6170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&lt;lb /&gt; = začátek řádku (line </a:t>
            </a:r>
            <a:r>
              <a:rPr lang="cs-CZ" sz="2400" dirty="0" err="1"/>
              <a:t>beginning</a:t>
            </a:r>
            <a:r>
              <a:rPr lang="cs-CZ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&lt;hi&gt; = zvýraznění (</a:t>
            </a:r>
            <a:r>
              <a:rPr lang="cs-CZ" sz="2400" dirty="0" err="1"/>
              <a:t>highlighted</a:t>
            </a:r>
            <a:r>
              <a:rPr lang="cs-CZ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pomocí </a:t>
            </a:r>
            <a:r>
              <a:rPr lang="cs-CZ" sz="2400" dirty="0">
                <a:solidFill>
                  <a:srgbClr val="F5844C"/>
                </a:solidFill>
                <a:highlight>
                  <a:srgbClr val="FFFFFF"/>
                </a:highlight>
              </a:rPr>
              <a:t>@</a:t>
            </a:r>
            <a:r>
              <a:rPr lang="cs-CZ" sz="2400" dirty="0" err="1">
                <a:solidFill>
                  <a:srgbClr val="F5844C"/>
                </a:solidFill>
                <a:highlight>
                  <a:srgbClr val="FFFFFF"/>
                </a:highlight>
              </a:rPr>
              <a:t>rend</a:t>
            </a:r>
            <a:r>
              <a:rPr lang="cs-CZ" sz="2400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sz="2400" dirty="0"/>
              <a:t>lze definovat způsob zvýraznění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862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E5234-4504-417A-8655-3241066E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Tiráž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CF2E7DA-337D-4138-8D9B-2FA31E2652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2352" y="3005593"/>
            <a:ext cx="4250738" cy="544967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57F7D2F-ECEB-475A-9090-4D885A6DD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0842" y="2560320"/>
            <a:ext cx="5158806" cy="331012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docImprint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rend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"center"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Tiſk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</a:rPr>
              <a:t>publisher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S.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Poſpjſſila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</a:rPr>
              <a:t>publisher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w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</a:rPr>
              <a:t>pubPlace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Chrudjmi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</a:rPr>
              <a:t>pubPlace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date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1863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date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docImprint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</a:p>
          <a:p>
            <a:r>
              <a:rPr lang="cs-CZ" dirty="0"/>
              <a:t>podchycené údaje o tiskaři, místu a datu vydání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5971F-C8E9-40A8-8A03-0C1EE4D5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0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25222-D9E9-409E-A10F-89B30293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Sloky, verše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3D43B09-F520-4424-A5E6-A6F243B483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149" y="2742761"/>
            <a:ext cx="3755524" cy="1509574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BDDC570-9B72-4E18-A7BB-4B3E8D619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6443" y="2560320"/>
            <a:ext cx="6073206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&lt;lg</a:t>
            </a:r>
            <a:r>
              <a:rPr lang="cs-CZ" sz="2100" dirty="0">
                <a:solidFill>
                  <a:srgbClr val="F5844C"/>
                </a:solidFill>
                <a:highlight>
                  <a:srgbClr val="FFFFFF"/>
                </a:highlight>
              </a:rPr>
              <a:t> type</a:t>
            </a:r>
            <a:r>
              <a:rPr lang="cs-CZ" sz="21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100" dirty="0">
                <a:solidFill>
                  <a:srgbClr val="993300"/>
                </a:solidFill>
                <a:highlight>
                  <a:srgbClr val="FFFFFF"/>
                </a:highlight>
              </a:rPr>
              <a:t>"</a:t>
            </a:r>
            <a:r>
              <a:rPr lang="cs-CZ" sz="2100" dirty="0" err="1">
                <a:solidFill>
                  <a:srgbClr val="993300"/>
                </a:solidFill>
                <a:highlight>
                  <a:srgbClr val="FFFFFF"/>
                </a:highlight>
              </a:rPr>
              <a:t>stanza</a:t>
            </a:r>
            <a:r>
              <a:rPr lang="cs-CZ" sz="2100" dirty="0">
                <a:solidFill>
                  <a:srgbClr val="993300"/>
                </a:solidFill>
                <a:highlight>
                  <a:srgbClr val="FFFFFF"/>
                </a:highlight>
              </a:rPr>
              <a:t>"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sz="2100" dirty="0" err="1">
                <a:solidFill>
                  <a:srgbClr val="000096"/>
                </a:solidFill>
                <a:highlight>
                  <a:srgbClr val="FFFFFF"/>
                </a:highlight>
              </a:rPr>
              <a:t>head</a:t>
            </a:r>
            <a:r>
              <a:rPr lang="cs-CZ" sz="2100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sz="2100" dirty="0" err="1">
                <a:solidFill>
                  <a:srgbClr val="F5844C"/>
                </a:solidFill>
                <a:highlight>
                  <a:srgbClr val="FFFFFF"/>
                </a:highlight>
              </a:rPr>
              <a:t>rend</a:t>
            </a:r>
            <a:r>
              <a:rPr lang="cs-CZ" sz="21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100" dirty="0">
                <a:solidFill>
                  <a:srgbClr val="993300"/>
                </a:solidFill>
                <a:highlight>
                  <a:srgbClr val="FFFFFF"/>
                </a:highlight>
              </a:rPr>
              <a:t>"center"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2.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sz="2100" dirty="0" err="1">
                <a:solidFill>
                  <a:srgbClr val="000096"/>
                </a:solidFill>
                <a:highlight>
                  <a:srgbClr val="FFFFFF"/>
                </a:highlight>
              </a:rPr>
              <a:t>head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&lt;l</a:t>
            </a:r>
            <a:r>
              <a:rPr lang="cs-CZ" sz="2100" dirty="0">
                <a:solidFill>
                  <a:srgbClr val="F5844C"/>
                </a:solidFill>
                <a:highlight>
                  <a:srgbClr val="FFFFFF"/>
                </a:highlight>
              </a:rPr>
              <a:t> n</a:t>
            </a:r>
            <a:r>
              <a:rPr lang="cs-CZ" sz="21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100" dirty="0">
                <a:solidFill>
                  <a:srgbClr val="993300"/>
                </a:solidFill>
                <a:highlight>
                  <a:srgbClr val="FFFFFF"/>
                </a:highlight>
              </a:rPr>
              <a:t>"5"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Pár mládenců 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ſpolu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 – 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ſſli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 tam na 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beſedu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,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&lt;/l&gt;</a:t>
            </a:r>
            <a:b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&lt;l</a:t>
            </a:r>
            <a:r>
              <a:rPr lang="cs-CZ" sz="2100" dirty="0">
                <a:solidFill>
                  <a:srgbClr val="F5844C"/>
                </a:solidFill>
                <a:highlight>
                  <a:srgbClr val="FFFFFF"/>
                </a:highlight>
              </a:rPr>
              <a:t> n</a:t>
            </a:r>
            <a:r>
              <a:rPr lang="cs-CZ" sz="21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100" dirty="0">
                <a:solidFill>
                  <a:srgbClr val="993300"/>
                </a:solidFill>
                <a:highlight>
                  <a:srgbClr val="FFFFFF"/>
                </a:highlight>
              </a:rPr>
              <a:t>"6"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Sedli 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ſi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 w zahradě – to k 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gednomu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ſtolu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,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&lt;/l&gt;</a:t>
            </a:r>
            <a:b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&lt;l</a:t>
            </a:r>
            <a:r>
              <a:rPr lang="cs-CZ" sz="2100" dirty="0">
                <a:solidFill>
                  <a:srgbClr val="F5844C"/>
                </a:solidFill>
                <a:highlight>
                  <a:srgbClr val="FFFFFF"/>
                </a:highlight>
              </a:rPr>
              <a:t> n</a:t>
            </a:r>
            <a:r>
              <a:rPr lang="cs-CZ" sz="21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100" dirty="0">
                <a:solidFill>
                  <a:srgbClr val="993300"/>
                </a:solidFill>
                <a:highlight>
                  <a:srgbClr val="FFFFFF"/>
                </a:highlight>
              </a:rPr>
              <a:t>"7"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Směſſně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žertowali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 – 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kratochwjl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 drželi,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&lt;/l&gt;</a:t>
            </a:r>
            <a:b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&lt;l</a:t>
            </a:r>
            <a:r>
              <a:rPr lang="cs-CZ" sz="2100" dirty="0">
                <a:solidFill>
                  <a:srgbClr val="F5844C"/>
                </a:solidFill>
                <a:highlight>
                  <a:srgbClr val="FFFFFF"/>
                </a:highlight>
              </a:rPr>
              <a:t> n</a:t>
            </a:r>
            <a:r>
              <a:rPr lang="cs-CZ" sz="21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100" dirty="0">
                <a:solidFill>
                  <a:srgbClr val="993300"/>
                </a:solidFill>
                <a:highlight>
                  <a:srgbClr val="FFFFFF"/>
                </a:highlight>
              </a:rPr>
              <a:t>"8"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Pak odtáhli do </a:t>
            </a:r>
            <a:r>
              <a:rPr lang="cs-CZ" sz="2100" dirty="0" err="1">
                <a:solidFill>
                  <a:srgbClr val="000000"/>
                </a:solidFill>
                <a:highlight>
                  <a:srgbClr val="FFFFFF"/>
                </a:highlight>
              </a:rPr>
              <a:t>ſálu</a:t>
            </a:r>
            <a: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&lt;/l&gt;</a:t>
            </a:r>
            <a:br>
              <a:rPr lang="cs-CZ" sz="21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100" dirty="0">
                <a:solidFill>
                  <a:srgbClr val="000096"/>
                </a:solidFill>
                <a:highlight>
                  <a:srgbClr val="FFFFFF"/>
                </a:highlight>
              </a:rPr>
              <a:t>&lt;/lg&gt;</a:t>
            </a:r>
          </a:p>
          <a:p>
            <a:r>
              <a:rPr lang="cs-CZ" dirty="0"/>
              <a:t>&lt;l&gt; = verš (verse line); 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@n</a:t>
            </a:r>
            <a:r>
              <a:rPr lang="cs-CZ" dirty="0"/>
              <a:t> označuje číslo verše (jeho pořadí)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2407F9-AB8D-4EBB-A594-DCAD1E6C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D4A1773-C6F3-41BC-BBDC-44521A7A6A59}"/>
              </a:ext>
            </a:extLst>
          </p:cNvPr>
          <p:cNvSpPr txBox="1"/>
          <p:nvPr/>
        </p:nvSpPr>
        <p:spPr>
          <a:xfrm>
            <a:off x="939150" y="4387336"/>
            <a:ext cx="3887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&lt;lg&gt; = skupina veršů (line </a:t>
            </a:r>
            <a:r>
              <a:rPr lang="cs-CZ" sz="2400" dirty="0" err="1"/>
              <a:t>group</a:t>
            </a:r>
            <a:r>
              <a:rPr lang="cs-CZ" sz="2400" dirty="0"/>
              <a:t>); pomocí </a:t>
            </a:r>
            <a:r>
              <a:rPr lang="cs-CZ" sz="2400" dirty="0">
                <a:solidFill>
                  <a:srgbClr val="F5844C"/>
                </a:solidFill>
                <a:highlight>
                  <a:srgbClr val="FFFFFF"/>
                </a:highlight>
              </a:rPr>
              <a:t>@type</a:t>
            </a:r>
            <a:r>
              <a:rPr lang="cs-CZ" sz="2400" dirty="0"/>
              <a:t> lze upřesnit typ (např. refrén)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&lt;</a:t>
            </a:r>
            <a:r>
              <a:rPr lang="cs-CZ" sz="2400" dirty="0" err="1"/>
              <a:t>head</a:t>
            </a:r>
            <a:r>
              <a:rPr lang="cs-CZ" sz="2400" dirty="0"/>
              <a:t>&gt; = nadpis</a:t>
            </a:r>
          </a:p>
        </p:txBody>
      </p:sp>
    </p:spTree>
    <p:extLst>
      <p:ext uri="{BB962C8B-B14F-4D97-AF65-F5344CB8AC3E}">
        <p14:creationId xmlns:p14="http://schemas.microsoft.com/office/powerpoint/2010/main" val="308938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D29DA6A-3AE9-4B91-9854-2FBEDFF66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</a:t>
            </a:r>
            <a:r>
              <a:rPr lang="cs-CZ" b="1" dirty="0" err="1"/>
              <a:t>X</a:t>
            </a:r>
            <a:r>
              <a:rPr lang="cs-CZ" dirty="0" err="1"/>
              <a:t>tensible</a:t>
            </a:r>
            <a:r>
              <a:rPr lang="cs-CZ" dirty="0"/>
              <a:t> </a:t>
            </a:r>
            <a:r>
              <a:rPr lang="cs-CZ" b="1" dirty="0" err="1"/>
              <a:t>M</a:t>
            </a:r>
            <a:r>
              <a:rPr lang="cs-CZ" dirty="0" err="1"/>
              <a:t>arkup</a:t>
            </a:r>
            <a:r>
              <a:rPr lang="cs-CZ" dirty="0"/>
              <a:t> </a:t>
            </a:r>
            <a:r>
              <a:rPr lang="cs-CZ" b="1" dirty="0" err="1"/>
              <a:t>L</a:t>
            </a:r>
            <a:r>
              <a:rPr lang="cs-CZ" dirty="0" err="1"/>
              <a:t>anguage</a:t>
            </a:r>
            <a:r>
              <a:rPr lang="cs-CZ" dirty="0"/>
              <a:t> (rozšiřitelný značkovací jazyk)</a:t>
            </a:r>
          </a:p>
          <a:p>
            <a:r>
              <a:rPr lang="cs-CZ" dirty="0"/>
              <a:t>od roku 1998</a:t>
            </a:r>
          </a:p>
          <a:p>
            <a:pPr lvl="1"/>
            <a:r>
              <a:rPr lang="cs-CZ" dirty="0"/>
              <a:t>verze 1.0, páté vydání (2008)</a:t>
            </a:r>
          </a:p>
          <a:p>
            <a:pPr lvl="1"/>
            <a:r>
              <a:rPr lang="cs-CZ" dirty="0"/>
              <a:t>verze 1.1, druhé vydání (2006)</a:t>
            </a:r>
          </a:p>
          <a:p>
            <a:r>
              <a:rPr lang="cs-CZ" dirty="0"/>
              <a:t>původně pro textové dokumenty (nakladatelství)</a:t>
            </a:r>
          </a:p>
          <a:p>
            <a:pPr lvl="1"/>
            <a:r>
              <a:rPr lang="cs-CZ" dirty="0"/>
              <a:t>využívá se pro výměnu dat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98EF5E9-B3C8-48F8-A6E4-6246FA9D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XML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BB415E-4DD0-48DF-A004-190FD4F7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6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09DF2-8367-4576-99DF-91FDCA23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Opravy, doplnění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C40BE02-0186-4DFC-BD59-EE7DF4BE02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0071" y="2560320"/>
            <a:ext cx="4234461" cy="1083426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8C00933-8DF7-459C-BDBF-4727C0C03E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&lt;l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n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"11"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Djwky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gak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choice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corr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Slowanky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corr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&lt;sic&gt;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ſlowanky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&lt;/sic&gt;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choice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– klobouky,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čamárky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supplied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resp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"#BL"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,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supplied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&gt;&lt;/l&gt;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6D6D0E-72CD-40F9-BE22-2064F8F9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ADE465-E454-4729-8ABE-054AB7328B88}"/>
              </a:ext>
            </a:extLst>
          </p:cNvPr>
          <p:cNvSpPr txBox="1"/>
          <p:nvPr/>
        </p:nvSpPr>
        <p:spPr>
          <a:xfrm flipH="1">
            <a:off x="1292351" y="3888188"/>
            <a:ext cx="5052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&lt;</a:t>
            </a:r>
            <a:r>
              <a:rPr lang="cs-CZ" sz="2400" dirty="0" err="1"/>
              <a:t>corr</a:t>
            </a:r>
            <a:r>
              <a:rPr lang="cs-CZ" sz="2400" dirty="0"/>
              <a:t>&gt; = opravený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&lt;sic&gt; = původní, chybný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&lt;</a:t>
            </a:r>
            <a:r>
              <a:rPr lang="cs-CZ" sz="2400" dirty="0" err="1"/>
              <a:t>supplied</a:t>
            </a:r>
            <a:r>
              <a:rPr lang="cs-CZ" sz="2400" dirty="0"/>
              <a:t>&gt; = text doplněný editorem;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pomocí </a:t>
            </a:r>
            <a:r>
              <a:rPr lang="cs-CZ" sz="2400" dirty="0">
                <a:solidFill>
                  <a:srgbClr val="F5844C"/>
                </a:solidFill>
                <a:highlight>
                  <a:srgbClr val="FFFFFF"/>
                </a:highlight>
              </a:rPr>
              <a:t>@</a:t>
            </a:r>
            <a:r>
              <a:rPr lang="cs-CZ" sz="2400" dirty="0" err="1">
                <a:solidFill>
                  <a:srgbClr val="F5844C"/>
                </a:solidFill>
                <a:highlight>
                  <a:srgbClr val="FFFFFF"/>
                </a:highlight>
              </a:rPr>
              <a:t>resp</a:t>
            </a:r>
            <a:r>
              <a:rPr lang="cs-CZ" sz="2400" dirty="0"/>
              <a:t> lze určit editora, který zásah provedl</a:t>
            </a:r>
          </a:p>
        </p:txBody>
      </p:sp>
    </p:spTree>
    <p:extLst>
      <p:ext uri="{BB962C8B-B14F-4D97-AF65-F5344CB8AC3E}">
        <p14:creationId xmlns:p14="http://schemas.microsoft.com/office/powerpoint/2010/main" val="3253815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5ADD3-F235-4C3E-9E3D-86682393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6E6CEC9A-BB0C-4E9C-A5FA-4CB6FD64BB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0186" y="2560316"/>
            <a:ext cx="4608000" cy="302457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29256DF-1D38-42B1-8B86-AD84E653E3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&lt;l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n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"2"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Poſlechněte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krátce –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gaká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to </a:t>
            </a:r>
            <a:r>
              <a:rPr lang="cs-CZ" dirty="0" err="1">
                <a:solidFill>
                  <a:srgbClr val="000000"/>
                </a:solidFill>
                <a:highlight>
                  <a:srgbClr val="FFFFFF"/>
                </a:highlight>
              </a:rPr>
              <a:t>rekrace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note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n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"1"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resp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"#BL"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tj. legrace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note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,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&lt;/l&gt;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CA7AAE-44C5-42AA-9A6C-7AEEF41A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3797D2-E2FF-42DA-BDA2-782E647D7D6D}"/>
              </a:ext>
            </a:extLst>
          </p:cNvPr>
          <p:cNvSpPr txBox="1"/>
          <p:nvPr/>
        </p:nvSpPr>
        <p:spPr>
          <a:xfrm>
            <a:off x="1463040" y="3124863"/>
            <a:ext cx="4632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&lt;</a:t>
            </a:r>
            <a:r>
              <a:rPr lang="cs-CZ" sz="2400" dirty="0" err="1"/>
              <a:t>note</a:t>
            </a:r>
            <a:r>
              <a:rPr lang="cs-CZ" sz="2400" dirty="0"/>
              <a:t>&gt; = poznámka;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pomocí </a:t>
            </a:r>
            <a:r>
              <a:rPr lang="cs-CZ" sz="2400" dirty="0">
                <a:solidFill>
                  <a:srgbClr val="F5844C"/>
                </a:solidFill>
                <a:highlight>
                  <a:srgbClr val="FFFFFF"/>
                </a:highlight>
              </a:rPr>
              <a:t>@n</a:t>
            </a:r>
            <a:r>
              <a:rPr lang="cs-CZ" sz="2400" dirty="0"/>
              <a:t> lze zadat číslo, pod nímž se objeví ve výstupu;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pomocí </a:t>
            </a:r>
            <a:r>
              <a:rPr lang="cs-CZ" sz="2400" dirty="0">
                <a:solidFill>
                  <a:srgbClr val="F5844C"/>
                </a:solidFill>
                <a:highlight>
                  <a:srgbClr val="FFFFFF"/>
                </a:highlight>
              </a:rPr>
              <a:t>@</a:t>
            </a:r>
            <a:r>
              <a:rPr lang="cs-CZ" sz="2400" dirty="0" err="1">
                <a:solidFill>
                  <a:srgbClr val="F5844C"/>
                </a:solidFill>
                <a:highlight>
                  <a:srgbClr val="FFFFFF"/>
                </a:highlight>
              </a:rPr>
              <a:t>resp</a:t>
            </a:r>
            <a:r>
              <a:rPr lang="cs-CZ" sz="2400" dirty="0"/>
              <a:t> lze určit editora, který poznámku vložil</a:t>
            </a:r>
          </a:p>
        </p:txBody>
      </p:sp>
    </p:spTree>
    <p:extLst>
      <p:ext uri="{BB962C8B-B14F-4D97-AF65-F5344CB8AC3E}">
        <p14:creationId xmlns:p14="http://schemas.microsoft.com/office/powerpoint/2010/main" val="370136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CB237-ABE1-460A-871A-BC105D7D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důležité prvky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854EF7-E92B-45F9-9312-52A4474F6B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&lt;div&gt; = oddíl; slouží k seskupení souvisejících prvků</a:t>
            </a:r>
          </a:p>
          <a:p>
            <a:r>
              <a:rPr lang="cs-CZ" dirty="0"/>
              <a:t>&lt;</a:t>
            </a:r>
            <a:r>
              <a:rPr lang="cs-CZ" dirty="0" err="1"/>
              <a:t>add</a:t>
            </a:r>
            <a:r>
              <a:rPr lang="cs-CZ" dirty="0"/>
              <a:t>&gt; = vložený text (autorem, korektorem, nikoli editorem)</a:t>
            </a:r>
          </a:p>
          <a:p>
            <a:r>
              <a:rPr lang="cs-CZ" dirty="0"/>
              <a:t>&lt;c&gt; = litera, např. iniciála</a:t>
            </a:r>
          </a:p>
          <a:p>
            <a:r>
              <a:rPr lang="cs-CZ" dirty="0"/>
              <a:t>&lt;</a:t>
            </a:r>
            <a:r>
              <a:rPr lang="cs-CZ" dirty="0" err="1"/>
              <a:t>cb</a:t>
            </a:r>
            <a:r>
              <a:rPr lang="cs-CZ" dirty="0"/>
              <a:t> /&gt; = hranice sloupce</a:t>
            </a:r>
          </a:p>
          <a:p>
            <a:r>
              <a:rPr lang="cs-CZ" dirty="0"/>
              <a:t>&lt;</a:t>
            </a:r>
            <a:r>
              <a:rPr lang="cs-CZ" dirty="0" err="1"/>
              <a:t>del</a:t>
            </a:r>
            <a:r>
              <a:rPr lang="cs-CZ" dirty="0"/>
              <a:t>&gt; = odstraněný text</a:t>
            </a:r>
          </a:p>
          <a:p>
            <a:r>
              <a:rPr lang="cs-CZ" dirty="0"/>
              <a:t>&lt;</a:t>
            </a:r>
            <a:r>
              <a:rPr lang="cs-CZ" dirty="0" err="1"/>
              <a:t>expan</a:t>
            </a:r>
            <a:r>
              <a:rPr lang="cs-CZ" dirty="0"/>
              <a:t>&gt; = rozepsání zkratky</a:t>
            </a:r>
          </a:p>
          <a:p>
            <a:r>
              <a:rPr lang="cs-CZ" dirty="0"/>
              <a:t>&lt;</a:t>
            </a:r>
            <a:r>
              <a:rPr lang="cs-CZ" dirty="0" err="1"/>
              <a:t>fw</a:t>
            </a:r>
            <a:r>
              <a:rPr lang="cs-CZ" dirty="0"/>
              <a:t>&gt; = prvky na stránce mimo hlavní text (záhlaví, zápatí, okraje)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450660A-6B8C-48CF-85B4-6D6515DA85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&lt;</a:t>
            </a:r>
            <a:r>
              <a:rPr lang="cs-CZ" dirty="0" err="1"/>
              <a:t>foreign</a:t>
            </a:r>
            <a:r>
              <a:rPr lang="cs-CZ" dirty="0"/>
              <a:t>&gt; = cizojazyčný prvek v textu</a:t>
            </a:r>
          </a:p>
          <a:p>
            <a:r>
              <a:rPr lang="cs-CZ" dirty="0"/>
              <a:t>&lt;</a:t>
            </a:r>
            <a:r>
              <a:rPr lang="cs-CZ" dirty="0" err="1"/>
              <a:t>milestone</a:t>
            </a:r>
            <a:r>
              <a:rPr lang="cs-CZ" dirty="0"/>
              <a:t> /&gt; = hranice v textu, kterou nelze zachytit strukturním elementem</a:t>
            </a:r>
          </a:p>
          <a:p>
            <a:r>
              <a:rPr lang="cs-CZ" dirty="0"/>
              <a:t>&lt;</a:t>
            </a:r>
            <a:r>
              <a:rPr lang="cs-CZ" dirty="0" err="1"/>
              <a:t>quote</a:t>
            </a:r>
            <a:r>
              <a:rPr lang="cs-CZ" dirty="0"/>
              <a:t>&gt; = citace (odkazující mimo text)</a:t>
            </a:r>
          </a:p>
          <a:p>
            <a:r>
              <a:rPr lang="cs-CZ" dirty="0"/>
              <a:t>&lt;</a:t>
            </a:r>
            <a:r>
              <a:rPr lang="cs-CZ" dirty="0" err="1"/>
              <a:t>rhyme</a:t>
            </a:r>
            <a:r>
              <a:rPr lang="cs-CZ" dirty="0"/>
              <a:t>&gt; = rýmující se výraz ve veršovaném textu</a:t>
            </a:r>
          </a:p>
          <a:p>
            <a:r>
              <a:rPr lang="cs-CZ" dirty="0"/>
              <a:t>&lt;</a:t>
            </a:r>
            <a:r>
              <a:rPr lang="cs-CZ" dirty="0" err="1"/>
              <a:t>subst</a:t>
            </a:r>
            <a:r>
              <a:rPr lang="cs-CZ" dirty="0"/>
              <a:t>&gt; = nahrazení jednoho textu jiným</a:t>
            </a:r>
          </a:p>
          <a:p>
            <a:r>
              <a:rPr lang="cs-CZ" dirty="0"/>
              <a:t>&lt;</a:t>
            </a:r>
            <a:r>
              <a:rPr lang="cs-CZ" dirty="0" err="1"/>
              <a:t>unclear</a:t>
            </a:r>
            <a:r>
              <a:rPr lang="cs-CZ" dirty="0"/>
              <a:t>&gt; = nečitelné místo v prameni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8811E0-456B-48A3-A42C-80AFE238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4ADA70A1-E8CD-468A-AF14-AAD5B33B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boris@daliboris.cz</a:t>
            </a:r>
            <a:endParaRPr lang="cs-CZ" dirty="0"/>
          </a:p>
          <a:p>
            <a:r>
              <a:rPr lang="cs-CZ" dirty="0"/>
              <a:t>Vokabulář webový: </a:t>
            </a:r>
            <a:r>
              <a:rPr lang="cs-CZ" dirty="0">
                <a:hlinkClick r:id="rId3"/>
              </a:rPr>
              <a:t>http://vokabular.ujc.cas.cz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F72D9B-2789-45B1-A53A-BEB1895E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Děkuju za pozornost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3183A1-17D4-471E-B213-30AFBCC7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2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80ED494-E12F-4B1F-8F1B-9C6221162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označení části textu, která obsahuje důležitý údaj (význam, nikoli forma)</a:t>
            </a:r>
          </a:p>
          <a:p>
            <a:r>
              <a:rPr lang="cs-CZ" dirty="0"/>
              <a:t>element (značka, </a:t>
            </a:r>
            <a:r>
              <a:rPr lang="cs-CZ" dirty="0" err="1"/>
              <a:t>tag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určuje začátek a konec důležité části</a:t>
            </a:r>
          </a:p>
          <a:p>
            <a:pPr lvl="1"/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title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Titul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title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</a:p>
          <a:p>
            <a:pPr lvl="1"/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pb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/&gt; </a:t>
            </a:r>
            <a:r>
              <a:rPr lang="cs-CZ" dirty="0"/>
              <a:t> (prázdný element; označuje hranici stránky)</a:t>
            </a:r>
          </a:p>
          <a:p>
            <a:r>
              <a:rPr lang="cs-CZ" dirty="0"/>
              <a:t>atribut</a:t>
            </a:r>
          </a:p>
          <a:p>
            <a:pPr lvl="1"/>
            <a:r>
              <a:rPr lang="cs-CZ" dirty="0"/>
              <a:t>přidává ke značce doplňující údaje</a:t>
            </a:r>
          </a:p>
          <a:p>
            <a:pPr lvl="1"/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&lt;title</a:t>
            </a:r>
            <a:r>
              <a:rPr lang="en-US" dirty="0">
                <a:solidFill>
                  <a:srgbClr val="F5844C"/>
                </a:solidFill>
                <a:highlight>
                  <a:srgbClr val="FFFFFF"/>
                </a:highlight>
              </a:rPr>
              <a:t> rend</a:t>
            </a:r>
            <a:r>
              <a:rPr lang="en-US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en-US" dirty="0">
                <a:solidFill>
                  <a:srgbClr val="993300"/>
                </a:solidFill>
                <a:highlight>
                  <a:srgbClr val="FFFFFF"/>
                </a:highlight>
              </a:rPr>
              <a:t>"center"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Titul</a:t>
            </a:r>
            <a:r>
              <a:rPr lang="en-US" dirty="0">
                <a:solidFill>
                  <a:srgbClr val="000096"/>
                </a:solidFill>
                <a:highlight>
                  <a:srgbClr val="FFFFFF"/>
                </a:highlight>
              </a:rPr>
              <a:t>&lt;/title&gt;</a:t>
            </a:r>
            <a:r>
              <a:rPr lang="cs-CZ" dirty="0"/>
              <a:t>;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pb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n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"[I]"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/&gt;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DFD4620-20AD-4CBE-B17A-5AC237FE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XML – značkování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9346BB-CA4C-48EE-92A5-4CF87FAC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8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ED7123A-8BDF-4388-B0FF-7C63B3379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názvy elementů a atributů nesmějí obsahovat mezeru</a:t>
            </a:r>
          </a:p>
          <a:p>
            <a:r>
              <a:rPr lang="cs-CZ" dirty="0"/>
              <a:t>atribut může být v rámci elementu pouze jednou</a:t>
            </a:r>
          </a:p>
          <a:p>
            <a:r>
              <a:rPr lang="cs-CZ" dirty="0"/>
              <a:t>každý element musí mít počáteční a koncovou značku </a:t>
            </a:r>
          </a:p>
          <a:p>
            <a:r>
              <a:rPr lang="cs-CZ" dirty="0"/>
              <a:t>prázdný element: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pb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/&gt;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=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pb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pb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</a:p>
          <a:p>
            <a:r>
              <a:rPr lang="cs-CZ" dirty="0"/>
              <a:t>značky se nesmějí překrývat</a:t>
            </a:r>
          </a:p>
          <a:p>
            <a:pPr lvl="1"/>
            <a:r>
              <a:rPr lang="cs-CZ" dirty="0"/>
              <a:t>správně: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&lt;p&gt;&lt;hi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rend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</a:t>
            </a:r>
            <a:r>
              <a:rPr lang="cs-CZ" dirty="0" err="1">
                <a:solidFill>
                  <a:srgbClr val="993300"/>
                </a:solidFill>
                <a:highlight>
                  <a:srgbClr val="FFFFFF"/>
                </a:highlight>
              </a:rPr>
              <a:t>spaced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Konec.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&lt;/hi&gt;&lt;/p&gt;</a:t>
            </a:r>
            <a:endParaRPr lang="cs-CZ" dirty="0"/>
          </a:p>
          <a:p>
            <a:pPr lvl="1"/>
            <a:r>
              <a:rPr lang="cs-CZ" dirty="0"/>
              <a:t>špatně: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&lt;p&gt;&lt;hi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rend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</a:t>
            </a:r>
            <a:r>
              <a:rPr lang="cs-CZ" dirty="0" err="1">
                <a:solidFill>
                  <a:srgbClr val="993300"/>
                </a:solidFill>
                <a:highlight>
                  <a:srgbClr val="FFFFFF"/>
                </a:highlight>
              </a:rPr>
              <a:t>spaced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Konec.</a:t>
            </a:r>
            <a:r>
              <a:rPr lang="cs-CZ" b="1" dirty="0">
                <a:solidFill>
                  <a:srgbClr val="000096"/>
                </a:solidFill>
                <a:highlight>
                  <a:srgbClr val="FFFFFF"/>
                </a:highlight>
              </a:rPr>
              <a:t>&lt;/p&gt;&lt;/hi&gt;</a:t>
            </a: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54AFCB2-F714-4F42-90B7-923C79AE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značky a atributy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29AF91-891A-452B-B43E-E71EADD6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1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414961C-C968-4992-BE29-4EDFBBCFD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definuje, k jaké sadě značek elementy, popř. atributy patří</a:t>
            </a:r>
          </a:p>
          <a:p>
            <a:r>
              <a:rPr lang="cs-CZ" dirty="0"/>
              <a:t>zanořené elementy přebírají jmenný prostor nadřízeného elementu</a:t>
            </a:r>
          </a:p>
          <a:p>
            <a:r>
              <a:rPr lang="cs-CZ" dirty="0"/>
              <a:t>v jednom dokumentu lze kombinovat prvky z různých oblastí značkování</a:t>
            </a:r>
          </a:p>
          <a:p>
            <a:pPr lvl="1"/>
            <a:r>
              <a:rPr lang="cs-CZ" dirty="0"/>
              <a:t>pomocí jmenných prostorů</a:t>
            </a:r>
          </a:p>
          <a:p>
            <a:r>
              <a:rPr lang="cs-CZ" dirty="0"/>
              <a:t>výchozí jmenný prostor</a:t>
            </a:r>
          </a:p>
          <a:p>
            <a:r>
              <a:rPr lang="cs-CZ" dirty="0"/>
              <a:t>další jmenné prostory s přiřazenou předponou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B9CF911-2184-4B02-B6B9-9EF356CB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– jmenný prostor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D0E91D-484E-478D-A840-F70EFDB3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9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0433419-1B09-4AC3-88DD-0510F1C7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– jmenný prostor (ukázka)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5634BA92-C294-430B-859B-D26DB03C85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&lt;person</a:t>
            </a:r>
            <a:r>
              <a:rPr lang="cs-CZ" sz="2000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br>
              <a:rPr lang="cs-CZ" sz="2000" dirty="0">
                <a:solidFill>
                  <a:srgbClr val="F5844C"/>
                </a:solidFill>
                <a:highlight>
                  <a:srgbClr val="FFFFFF"/>
                </a:highlight>
              </a:rPr>
            </a:br>
            <a:r>
              <a:rPr lang="cs-CZ" sz="2000" dirty="0" err="1">
                <a:solidFill>
                  <a:srgbClr val="F5844C"/>
                </a:solidFill>
                <a:highlight>
                  <a:srgbClr val="FFFFFF"/>
                </a:highlight>
              </a:rPr>
              <a:t>xmlns</a:t>
            </a:r>
            <a:r>
              <a:rPr lang="cs-CZ" sz="20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000" dirty="0">
                <a:solidFill>
                  <a:srgbClr val="993300"/>
                </a:solidFill>
                <a:highlight>
                  <a:srgbClr val="FFFFFF"/>
                </a:highlight>
              </a:rPr>
              <a:t>"http://www.tei-c.org/</a:t>
            </a:r>
            <a:r>
              <a:rPr lang="cs-CZ" sz="2000" dirty="0" err="1">
                <a:solidFill>
                  <a:srgbClr val="993300"/>
                </a:solidFill>
                <a:highlight>
                  <a:srgbClr val="FFFFFF"/>
                </a:highlight>
              </a:rPr>
              <a:t>ns</a:t>
            </a:r>
            <a:r>
              <a:rPr lang="cs-CZ" sz="2000" dirty="0">
                <a:solidFill>
                  <a:srgbClr val="993300"/>
                </a:solidFill>
                <a:highlight>
                  <a:srgbClr val="FFFFFF"/>
                </a:highlight>
              </a:rPr>
              <a:t>/1.0"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persName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forename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Boris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forename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persName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&lt;/person&gt;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D7DAA69-A1F8-4C4E-81FB-6E425BC812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&lt;person</a:t>
            </a:r>
            <a:r>
              <a:rPr lang="cs-CZ" sz="2000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sz="2000" dirty="0" err="1">
                <a:solidFill>
                  <a:srgbClr val="F5844C"/>
                </a:solidFill>
                <a:highlight>
                  <a:srgbClr val="FFFFFF"/>
                </a:highlight>
              </a:rPr>
              <a:t>xmlns</a:t>
            </a:r>
            <a:r>
              <a:rPr lang="cs-CZ" sz="2000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sz="2000" dirty="0">
                <a:solidFill>
                  <a:srgbClr val="993300"/>
                </a:solidFill>
                <a:highlight>
                  <a:srgbClr val="FFFFFF"/>
                </a:highlight>
              </a:rPr>
              <a:t>"http://docbook.org/</a:t>
            </a:r>
            <a:r>
              <a:rPr lang="cs-CZ" sz="2000" dirty="0" err="1">
                <a:solidFill>
                  <a:srgbClr val="993300"/>
                </a:solidFill>
                <a:highlight>
                  <a:srgbClr val="FFFFFF"/>
                </a:highlight>
              </a:rPr>
              <a:t>ns</a:t>
            </a:r>
            <a:r>
              <a:rPr lang="cs-CZ" sz="2000" dirty="0">
                <a:solidFill>
                  <a:srgbClr val="993300"/>
                </a:solidFill>
                <a:highlight>
                  <a:srgbClr val="FFFFFF"/>
                </a:highlight>
              </a:rPr>
              <a:t>/</a:t>
            </a:r>
            <a:r>
              <a:rPr lang="cs-CZ" sz="2000" dirty="0" err="1">
                <a:solidFill>
                  <a:srgbClr val="993300"/>
                </a:solidFill>
                <a:highlight>
                  <a:srgbClr val="FFFFFF"/>
                </a:highlight>
              </a:rPr>
              <a:t>docbook</a:t>
            </a:r>
            <a:r>
              <a:rPr lang="cs-CZ" sz="2000" dirty="0">
                <a:solidFill>
                  <a:srgbClr val="993300"/>
                </a:solidFill>
                <a:highlight>
                  <a:srgbClr val="FFFFFF"/>
                </a:highlight>
              </a:rPr>
              <a:t>"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personname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   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firstname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Boris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firstname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sz="2000" dirty="0" err="1">
                <a:solidFill>
                  <a:srgbClr val="000096"/>
                </a:solidFill>
                <a:highlight>
                  <a:srgbClr val="FFFFFF"/>
                </a:highlight>
              </a:rPr>
              <a:t>personname</a:t>
            </a: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sz="20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sz="2000" dirty="0">
                <a:solidFill>
                  <a:srgbClr val="000096"/>
                </a:solidFill>
                <a:highlight>
                  <a:srgbClr val="FFFFFF"/>
                </a:highlight>
              </a:rPr>
              <a:t>&lt;/person&gt;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0A94AB-CE3F-41D9-AD01-EB5A3594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6F8B3-1E74-4FF2-99EB-86F345A9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– jmenný prostor (předpona)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FA770F-14BB-448F-8DE1-9846BC084A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&lt;person</a:t>
            </a:r>
            <a:r>
              <a:rPr lang="cs-CZ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F5844C"/>
                </a:solidFill>
                <a:highlight>
                  <a:srgbClr val="FFFFFF"/>
                </a:highlight>
              </a:rPr>
              <a:t>xmlns</a:t>
            </a:r>
            <a:r>
              <a:rPr lang="cs-CZ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"http://www.tei-c.org/</a:t>
            </a:r>
            <a:r>
              <a:rPr lang="cs-CZ" dirty="0" err="1">
                <a:solidFill>
                  <a:srgbClr val="993300"/>
                </a:solidFill>
                <a:highlight>
                  <a:srgbClr val="FFFFFF"/>
                </a:highlight>
              </a:rPr>
              <a:t>ns</a:t>
            </a:r>
            <a:r>
              <a:rPr lang="cs-CZ" dirty="0">
                <a:solidFill>
                  <a:srgbClr val="993300"/>
                </a:solidFill>
                <a:highlight>
                  <a:srgbClr val="FFFFFF"/>
                </a:highlight>
              </a:rPr>
              <a:t>/1.0"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persName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forename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Boris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forename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</a:t>
            </a:r>
            <a:r>
              <a:rPr lang="cs-CZ" dirty="0" err="1">
                <a:solidFill>
                  <a:srgbClr val="000096"/>
                </a:solidFill>
                <a:highlight>
                  <a:srgbClr val="FFFFFF"/>
                </a:highlight>
              </a:rPr>
              <a:t>persName</a:t>
            </a: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96"/>
                </a:solidFill>
                <a:highlight>
                  <a:srgbClr val="FFFFFF"/>
                </a:highlight>
              </a:rPr>
              <a:t>&lt;/person&gt;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A567AC-C255-4725-BAFE-E2B6E018B8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n-NO" dirty="0">
                <a:solidFill>
                  <a:srgbClr val="000096"/>
                </a:solidFill>
                <a:highlight>
                  <a:srgbClr val="FFFFFF"/>
                </a:highlight>
              </a:rPr>
              <a:t>&lt;tei:person</a:t>
            </a:r>
            <a:r>
              <a:rPr lang="nn-NO" dirty="0">
                <a:solidFill>
                  <a:srgbClr val="F5844C"/>
                </a:solidFill>
                <a:highlight>
                  <a:srgbClr val="FFFFFF"/>
                </a:highlight>
              </a:rPr>
              <a:t> </a:t>
            </a:r>
            <a:r>
              <a:rPr lang="nn-NO" dirty="0">
                <a:solidFill>
                  <a:srgbClr val="0099CC"/>
                </a:solidFill>
                <a:highlight>
                  <a:srgbClr val="FFFFFF"/>
                </a:highlight>
              </a:rPr>
              <a:t>xmlns:tei</a:t>
            </a:r>
            <a:r>
              <a:rPr lang="nn-NO" dirty="0">
                <a:solidFill>
                  <a:srgbClr val="FF8040"/>
                </a:solidFill>
                <a:highlight>
                  <a:srgbClr val="FFFFFF"/>
                </a:highlight>
              </a:rPr>
              <a:t>=</a:t>
            </a:r>
            <a:r>
              <a:rPr lang="nn-NO" dirty="0">
                <a:solidFill>
                  <a:srgbClr val="993300"/>
                </a:solidFill>
                <a:highlight>
                  <a:srgbClr val="FFFFFF"/>
                </a:highlight>
              </a:rPr>
              <a:t>"http://www.tei-c.org/ns/1.0"</a:t>
            </a:r>
            <a:r>
              <a:rPr lang="nn-NO" dirty="0">
                <a:solidFill>
                  <a:srgbClr val="000096"/>
                </a:solidFill>
                <a:highlight>
                  <a:srgbClr val="FFFFFF"/>
                </a:highlight>
              </a:rPr>
              <a:t>&gt;</a:t>
            </a:r>
            <a:br>
              <a:rPr lang="nn-NO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nn-NO" dirty="0">
                <a:solidFill>
                  <a:srgbClr val="000096"/>
                </a:solidFill>
                <a:highlight>
                  <a:srgbClr val="FFFFFF"/>
                </a:highlight>
              </a:rPr>
              <a:t>&lt;tei:persName&gt;</a:t>
            </a:r>
            <a:br>
              <a:rPr lang="nn-NO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nn-NO" dirty="0">
                <a:solidFill>
                  <a:srgbClr val="000096"/>
                </a:solidFill>
                <a:highlight>
                  <a:srgbClr val="FFFFFF"/>
                </a:highlight>
              </a:rPr>
              <a:t>&lt;tei:forename&gt;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</a:rPr>
              <a:t>Boris</a:t>
            </a:r>
            <a:r>
              <a:rPr lang="nn-NO" dirty="0">
                <a:solidFill>
                  <a:srgbClr val="000096"/>
                </a:solidFill>
                <a:highlight>
                  <a:srgbClr val="FFFFFF"/>
                </a:highlight>
              </a:rPr>
              <a:t>&lt;/tei:forename&gt;</a:t>
            </a:r>
            <a:br>
              <a:rPr lang="nn-NO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nn-NO" dirty="0">
                <a:solidFill>
                  <a:srgbClr val="000096"/>
                </a:solidFill>
                <a:highlight>
                  <a:srgbClr val="FFFFFF"/>
                </a:highlight>
              </a:rPr>
              <a:t>&lt;/tei:persName&gt;</a:t>
            </a:r>
            <a:br>
              <a:rPr lang="nn-NO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nn-NO" dirty="0">
                <a:solidFill>
                  <a:srgbClr val="000096"/>
                </a:solidFill>
                <a:highlight>
                  <a:srgbClr val="FFFFFF"/>
                </a:highlight>
              </a:rPr>
              <a:t>&lt;/tei:person&gt;</a:t>
            </a:r>
            <a:br>
              <a:rPr lang="nn-NO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34487A-AB2C-4E82-B5A4-A991D256E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8E74524-BAE8-4A91-949A-9AD2EBAF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podobnost s databází</a:t>
            </a:r>
          </a:p>
          <a:p>
            <a:pPr lvl="1"/>
            <a:r>
              <a:rPr lang="cs-CZ" dirty="0"/>
              <a:t>význam = název pole (např. signatura, instituce, místo vydání)</a:t>
            </a:r>
          </a:p>
          <a:p>
            <a:r>
              <a:rPr lang="cs-CZ" dirty="0"/>
              <a:t>rozdíly</a:t>
            </a:r>
          </a:p>
          <a:p>
            <a:pPr lvl="1"/>
            <a:r>
              <a:rPr lang="cs-CZ" dirty="0"/>
              <a:t>databáze: pevná struktura (vše je označeno)</a:t>
            </a:r>
          </a:p>
          <a:p>
            <a:pPr lvl="1"/>
            <a:r>
              <a:rPr lang="cs-CZ" dirty="0" err="1"/>
              <a:t>XML</a:t>
            </a:r>
            <a:r>
              <a:rPr lang="cs-CZ" dirty="0"/>
              <a:t>: volná struktura (kombinace označených a neoznačených částí)</a:t>
            </a:r>
          </a:p>
          <a:p>
            <a:pPr lvl="1"/>
            <a:r>
              <a:rPr lang="cs-CZ" dirty="0"/>
              <a:t>databázi lze převést na </a:t>
            </a:r>
            <a:r>
              <a:rPr lang="cs-CZ" dirty="0" err="1"/>
              <a:t>XML</a:t>
            </a:r>
            <a:r>
              <a:rPr lang="cs-CZ" dirty="0"/>
              <a:t>, naopak je </a:t>
            </a:r>
            <a:r>
              <a:rPr lang="cs-CZ"/>
              <a:t>to obtížnější, </a:t>
            </a:r>
            <a:r>
              <a:rPr lang="cs-CZ" dirty="0"/>
              <a:t>až nemožné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80EF0FF-BA27-4348-B595-FA52004E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a databáze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70190F-4115-4AB6-84C4-30047701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4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236EECC-B83C-4E48-B933-AAF0FFAFA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repertoár značek a atributů</a:t>
            </a:r>
          </a:p>
          <a:p>
            <a:pPr lvl="1"/>
            <a:r>
              <a:rPr lang="cs-CZ" dirty="0"/>
              <a:t>uzuální použití (na základě dohody)</a:t>
            </a:r>
          </a:p>
          <a:p>
            <a:r>
              <a:rPr lang="cs-CZ" dirty="0"/>
              <a:t>formální definice</a:t>
            </a:r>
          </a:p>
          <a:p>
            <a:pPr lvl="1"/>
            <a:r>
              <a:rPr lang="cs-CZ" dirty="0"/>
              <a:t>pomocí </a:t>
            </a:r>
            <a:r>
              <a:rPr lang="cs-CZ" dirty="0" err="1"/>
              <a:t>DTD</a:t>
            </a:r>
            <a:r>
              <a:rPr lang="cs-CZ" dirty="0"/>
              <a:t>, </a:t>
            </a:r>
            <a:r>
              <a:rPr lang="cs-CZ" dirty="0" err="1"/>
              <a:t>XSD</a:t>
            </a:r>
            <a:r>
              <a:rPr lang="cs-CZ" dirty="0"/>
              <a:t>, </a:t>
            </a:r>
            <a:r>
              <a:rPr lang="cs-CZ" dirty="0" err="1"/>
              <a:t>Relax</a:t>
            </a:r>
            <a:r>
              <a:rPr lang="cs-CZ" dirty="0"/>
              <a:t> </a:t>
            </a:r>
            <a:r>
              <a:rPr lang="cs-CZ" dirty="0" err="1"/>
              <a:t>NG</a:t>
            </a:r>
            <a:endParaRPr lang="cs-CZ" dirty="0"/>
          </a:p>
          <a:p>
            <a:pPr lvl="1"/>
            <a:r>
              <a:rPr lang="cs-CZ" dirty="0"/>
              <a:t>pro kontrolu dokumentu</a:t>
            </a:r>
          </a:p>
          <a:p>
            <a:pPr lvl="1"/>
            <a:r>
              <a:rPr lang="cs-CZ" dirty="0"/>
              <a:t>pro počítačové nástroje</a:t>
            </a:r>
          </a:p>
          <a:p>
            <a:pPr lvl="2"/>
            <a:r>
              <a:rPr lang="cs-CZ" dirty="0"/>
              <a:t>nabízejí přípustné elementy, hodnoty atributů, kontrolují správnost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0F44FB-8FEC-426F-A643-1C099CDB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XML</a:t>
            </a:r>
            <a:r>
              <a:rPr lang="cs-CZ" dirty="0"/>
              <a:t> – co a jak označovat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D9CBB8-3358-4A6B-A2D1-8A66AC6B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Možnosti digitální prezentace kramářských tisků, Praha, 21. 11.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0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DICS-2018.pptx" id="{29963B87-D87B-40F4-AE5B-50BBAA852316}" vid="{4C1578BA-849D-4307-B861-E08D001382C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RIDICS-2018</Template>
  <TotalTime>415</TotalTime>
  <Words>1414</Words>
  <Application>Microsoft Office PowerPoint</Application>
  <PresentationFormat>Širokoúhlá obrazovka</PresentationFormat>
  <Paragraphs>166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Organika</vt:lpstr>
      <vt:lpstr>Standard XML TEI P5 a veršované texty</vt:lpstr>
      <vt:lpstr>XML</vt:lpstr>
      <vt:lpstr>XML – značkování</vt:lpstr>
      <vt:lpstr>Pravidla pro značky a atributy</vt:lpstr>
      <vt:lpstr>XML – jmenný prostor</vt:lpstr>
      <vt:lpstr>XML – jmenný prostor (ukázka)</vt:lpstr>
      <vt:lpstr>XML – jmenný prostor (předpona)</vt:lpstr>
      <vt:lpstr>XML a databáze</vt:lpstr>
      <vt:lpstr>XML – co a jak označovat</vt:lpstr>
      <vt:lpstr>XML – software</vt:lpstr>
      <vt:lpstr>XML TEI</vt:lpstr>
      <vt:lpstr>XML TEI P5 – nápověda</vt:lpstr>
      <vt:lpstr>XML TEI – základy</vt:lpstr>
      <vt:lpstr>XML TEI – hlavička</vt:lpstr>
      <vt:lpstr>XML TEI – přepis textu</vt:lpstr>
      <vt:lpstr>Prezentace aplikace PowerPoint</vt:lpstr>
      <vt:lpstr>Titul</vt:lpstr>
      <vt:lpstr>Tiráž</vt:lpstr>
      <vt:lpstr>Sloky, verše</vt:lpstr>
      <vt:lpstr>Opravy, doplnění</vt:lpstr>
      <vt:lpstr>Poznámka</vt:lpstr>
      <vt:lpstr>Další důležité prvky</vt:lpstr>
      <vt:lpstr>Děkuju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XML TEI P5 a veršované texty</dc:title>
  <dc:creator>Boris Lehečka</dc:creator>
  <cp:lastModifiedBy>Boris Lehečka</cp:lastModifiedBy>
  <cp:revision>96</cp:revision>
  <cp:lastPrinted>2017-02-04T09:31:20Z</cp:lastPrinted>
  <dcterms:created xsi:type="dcterms:W3CDTF">2018-11-20T04:45:17Z</dcterms:created>
  <dcterms:modified xsi:type="dcterms:W3CDTF">2018-11-23T08:27:16Z</dcterms:modified>
</cp:coreProperties>
</file>