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272" r:id="rId5"/>
    <p:sldId id="267" r:id="rId6"/>
    <p:sldId id="268" r:id="rId7"/>
    <p:sldId id="269" r:id="rId8"/>
    <p:sldId id="270" r:id="rId9"/>
    <p:sldId id="271" r:id="rId10"/>
    <p:sldId id="273" r:id="rId11"/>
  </p:sldIdLst>
  <p:sldSz cx="9144000" cy="5715000" type="screen16x1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110" d="100"/>
          <a:sy n="110" d="100"/>
        </p:scale>
        <p:origin x="306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324C6-A56C-457C-95A5-560FB4693C7C}" type="datetimeFigureOut">
              <a:rPr lang="cs-CZ" smtClean="0"/>
              <a:t>24. 3. 2015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8A104-647C-4059-9BCD-BDE7DC908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202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81F9B-3FA1-4C9F-8A03-A71CD244B3A9}" type="datetimeFigureOut">
              <a:rPr lang="cs-CZ" smtClean="0"/>
              <a:t>24. 3. 2015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6D92B-E02B-42F3-BD09-2624D7B269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71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D92B-E02B-42F3-BD09-2624D7B2690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3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254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095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4605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24C-2A87-40BF-A3C5-92714732D734}" type="datetime1">
              <a:rPr lang="cs-CZ" smtClean="0"/>
              <a:t>24. 3. 2015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Pražské jaro v Ostravě</a:t>
            </a:r>
            <a:endParaRPr lang="cs-CZ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0167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176276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184150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1832876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17500"/>
            <a:ext cx="7772400" cy="14605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1AFD-5809-42D8-A8A7-4F840D94AC8E}" type="datetime1">
              <a:rPr lang="cs-CZ" smtClean="0"/>
              <a:t>24. 3. 2015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295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542282" y="2731770"/>
            <a:ext cx="520446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438136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2516876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2508251"/>
            <a:ext cx="457200" cy="367771"/>
          </a:xfrm>
        </p:spPr>
        <p:txBody>
          <a:bodyPr/>
          <a:lstStyle/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254001"/>
            <a:ext cx="6553200" cy="4851139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8ADB-7901-4491-9088-5B89F14FD604}" type="datetime1">
              <a:rPr lang="cs-CZ" smtClean="0"/>
              <a:t>24. 3. 2015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254001"/>
            <a:ext cx="1447800" cy="487627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10AF-4365-45B0-BCAA-129A0C6363C7}" type="datetime1">
              <a:rPr lang="cs-CZ" smtClean="0"/>
              <a:t>24. 3. 2015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855310"/>
            <a:ext cx="457200" cy="367771"/>
          </a:xfrm>
        </p:spPr>
        <p:txBody>
          <a:bodyPr/>
          <a:lstStyle/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272540"/>
            <a:ext cx="8503920" cy="3810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5876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1905000"/>
            <a:ext cx="8833104" cy="25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18627"/>
            <a:ext cx="8833104" cy="17830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286001"/>
            <a:ext cx="6480174" cy="1394354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7930-88C8-4050-B2EC-83254233AB1C}" type="datetime1">
              <a:rPr lang="cs-CZ" smtClean="0"/>
              <a:t>24. 3. 2015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032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176276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184150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1832876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4500"/>
            <a:ext cx="7772400" cy="1270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63246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5341620"/>
            <a:ext cx="3044952" cy="304800"/>
          </a:xfrm>
        </p:spPr>
        <p:txBody>
          <a:bodyPr/>
          <a:lstStyle/>
          <a:p>
            <a:fld id="{48978B28-EAAA-4BBF-BFDA-397477EA6900}" type="datetime1">
              <a:rPr lang="cs-CZ" smtClean="0"/>
              <a:t>24. 3. 2015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2" y="1313043"/>
            <a:ext cx="8921" cy="401629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143000"/>
            <a:ext cx="4038600" cy="39014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038600" cy="39014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1833562"/>
            <a:ext cx="0" cy="348996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206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143000"/>
            <a:ext cx="8833104" cy="7620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5326380"/>
            <a:ext cx="8833104" cy="25908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270001"/>
            <a:ext cx="4040188" cy="610812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2" y="1270000"/>
            <a:ext cx="4041775" cy="60960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113E-107E-439A-BFA6-7A4316762E5D}" type="datetime1">
              <a:rPr lang="cs-CZ" smtClean="0"/>
              <a:t>24. 3. 2015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5341620"/>
            <a:ext cx="3581400" cy="304800"/>
          </a:xfrm>
        </p:spPr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066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059486"/>
            <a:ext cx="4041648" cy="318200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059486"/>
            <a:ext cx="4038600" cy="31851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796697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875437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868680"/>
            <a:ext cx="457200" cy="367771"/>
          </a:xfrm>
        </p:spPr>
        <p:txBody>
          <a:bodyPr/>
          <a:lstStyle>
            <a:lvl1pPr algn="ctr">
              <a:defRPr/>
            </a:lvl1pPr>
          </a:lstStyle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5D99-9AD8-4468-8B02-BD79519A9B6A}" type="datetime1">
              <a:rPr lang="cs-CZ" smtClean="0"/>
              <a:t>24. 3. 2015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863350"/>
            <a:ext cx="457200" cy="367771"/>
          </a:xfrm>
        </p:spPr>
        <p:txBody>
          <a:bodyPr/>
          <a:lstStyle/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295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3208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1CEB-86D7-49BE-A93B-1C8ED88E7060}" type="datetime1">
              <a:rPr lang="cs-CZ" smtClean="0"/>
              <a:t>24. 3. 2015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5270501"/>
            <a:ext cx="609600" cy="3677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27000"/>
            <a:ext cx="8833104" cy="254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990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508000"/>
            <a:ext cx="2743200" cy="48895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2362200" cy="8255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651001"/>
            <a:ext cx="2362200" cy="3454136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4445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571500"/>
            <a:ext cx="5638800" cy="45085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19050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26924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260616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5323654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BFD-0122-4322-A264-B83299285124}" type="datetime1">
              <a:rPr lang="cs-CZ" smtClean="0"/>
              <a:t>24. 3. 2015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5342373"/>
            <a:ext cx="3383280" cy="304800"/>
          </a:xfrm>
        </p:spPr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4445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27000"/>
            <a:ext cx="8833104" cy="25146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508000"/>
            <a:ext cx="2743200" cy="48895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19050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26924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260616"/>
            <a:ext cx="457200" cy="367771"/>
          </a:xfrm>
        </p:spPr>
        <p:txBody>
          <a:bodyPr/>
          <a:lstStyle/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4191000"/>
            <a:ext cx="5867400" cy="10160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508000"/>
            <a:ext cx="5867400" cy="35560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825500"/>
            <a:ext cx="2438400" cy="43815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5323654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5337487"/>
            <a:ext cx="3044952" cy="304800"/>
          </a:xfrm>
        </p:spPr>
        <p:txBody>
          <a:bodyPr/>
          <a:lstStyle/>
          <a:p>
            <a:fld id="{D5C229FF-4E14-42AE-9EFC-2F6D9A1F9818}" type="datetime1">
              <a:rPr lang="cs-CZ" smtClean="0"/>
              <a:t>24. 3. 2015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5342373"/>
            <a:ext cx="3584448" cy="304800"/>
          </a:xfrm>
        </p:spPr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1"/>
            <a:ext cx="9144000" cy="11611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5323654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5337487"/>
            <a:ext cx="3044952" cy="3048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6886E2-9B87-4A23-95BA-B9339D7B6002}" type="datetime1">
              <a:rPr lang="cs-CZ" smtClean="0"/>
              <a:t>24. 3. 2015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cs-CZ" dirty="0" smtClean="0"/>
              <a:t>Pražské jaro v Ostravě</a:t>
            </a:r>
            <a:endParaRPr lang="cs-CZ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063952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796697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875437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866812"/>
            <a:ext cx="457200" cy="367771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587C6C-1630-4854-9948-41535DA56EE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6324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270000"/>
            <a:ext cx="8534400" cy="38328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okabular.ujc.cas.cz/moduly/nastroje/" TargetMode="External"/><Relationship Id="rId2" Type="http://schemas.openxmlformats.org/officeDocument/2006/relationships/hyperlink" Target="mailto:boris@daliboris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vw-nastroje-ostrava" TargetMode="External"/><Relationship Id="rId2" Type="http://schemas.openxmlformats.org/officeDocument/2006/relationships/hyperlink" Target="http://vokabular.ujc.cas.cz/moduly/nastroj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okabular.ujc.cas.cz/moduly/nastroje/kolacni-pravitko/o-aplikac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okabular.ujc.cas.cz/moduly/nastroje/transcriptorium/o-aplikac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" TargetMode="External"/><Relationship Id="rId2" Type="http://schemas.openxmlformats.org/officeDocument/2006/relationships/hyperlink" Target="http://vokabular.ujc.cas.cz/moduly/nastroje/specialni-znaky/o-aplikac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okabular.ujc.cas.cz/moduly/nastroje/analyza-tokenu/o-aplikac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owerb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cap="small" spc="150" dirty="0" smtClean="0"/>
              <a:t>Boris Lehečka, oddělení vývoje jazyka ÚJČ AV ČR, v. v. i.</a:t>
            </a:r>
          </a:p>
          <a:p>
            <a:r>
              <a:rPr lang="cs-CZ" cap="small" spc="150" dirty="0" smtClean="0"/>
              <a:t>boris@daliboris.cz</a:t>
            </a:r>
          </a:p>
          <a:p>
            <a:r>
              <a:rPr lang="cs-CZ" cap="small" spc="150" dirty="0" smtClean="0"/>
              <a:t>Pražské jaro v Ostravě, 24. března 2015</a:t>
            </a:r>
          </a:p>
          <a:p>
            <a:endParaRPr lang="cs-CZ" cap="small" spc="15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17500"/>
            <a:ext cx="8424936" cy="1460500"/>
          </a:xfrm>
        </p:spPr>
        <p:txBody>
          <a:bodyPr>
            <a:normAutofit/>
          </a:bodyPr>
          <a:lstStyle/>
          <a:p>
            <a:r>
              <a:rPr lang="cs-CZ" dirty="0" smtClean="0"/>
              <a:t>Nástroje pro badatele (nejen) historického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0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</a:p>
          <a:p>
            <a:endParaRPr lang="cs-CZ" dirty="0"/>
          </a:p>
          <a:p>
            <a:endParaRPr lang="cs-CZ" dirty="0" smtClean="0"/>
          </a:p>
          <a:p>
            <a:endParaRPr lang="cs-CZ"/>
          </a:p>
          <a:p>
            <a:endParaRPr lang="cs-CZ" smtClean="0"/>
          </a:p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6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Představení</a:t>
            </a:r>
          </a:p>
          <a:p>
            <a:r>
              <a:rPr lang="cs-CZ" dirty="0" smtClean="0"/>
              <a:t>Kolační pravítko</a:t>
            </a:r>
          </a:p>
          <a:p>
            <a:r>
              <a:rPr lang="cs-CZ" dirty="0" err="1" smtClean="0"/>
              <a:t>Transcriptorium</a:t>
            </a:r>
            <a:endParaRPr lang="cs-CZ" dirty="0" smtClean="0"/>
          </a:p>
          <a:p>
            <a:r>
              <a:rPr lang="cs-CZ" dirty="0" smtClean="0"/>
              <a:t>Speciální znaky</a:t>
            </a:r>
          </a:p>
          <a:p>
            <a:r>
              <a:rPr lang="cs-CZ" dirty="0" smtClean="0"/>
              <a:t>Analýza tokenů (v Excelu</a:t>
            </a:r>
            <a:r>
              <a:rPr lang="cs-CZ" dirty="0" smtClean="0"/>
              <a:t>)</a:t>
            </a:r>
          </a:p>
          <a:p>
            <a:r>
              <a:rPr lang="cs-CZ" dirty="0" smtClean="0"/>
              <a:t>Microsoft </a:t>
            </a:r>
            <a:r>
              <a:rPr lang="cs-CZ" dirty="0" err="1" smtClean="0"/>
              <a:t>Power</a:t>
            </a:r>
            <a:r>
              <a:rPr lang="cs-CZ" dirty="0" smtClean="0"/>
              <a:t> BI </a:t>
            </a:r>
            <a:endParaRPr lang="cs-CZ" dirty="0" smtClean="0"/>
          </a:p>
          <a:p>
            <a:r>
              <a:rPr lang="cs-CZ" dirty="0" smtClean="0"/>
              <a:t>Diskuse</a:t>
            </a:r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28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Boris Lehečka</a:t>
            </a:r>
          </a:p>
          <a:p>
            <a:pPr lvl="1"/>
            <a:r>
              <a:rPr lang="cs-CZ" dirty="0" smtClean="0"/>
              <a:t>oddělení vývoje jazyka Ústavu pro jazyk český AV ČR</a:t>
            </a:r>
          </a:p>
          <a:p>
            <a:pPr lvl="1"/>
            <a:r>
              <a:rPr lang="cs-CZ" dirty="0" smtClean="0">
                <a:hlinkClick r:id="rId2"/>
              </a:rPr>
              <a:t>boris@daliboris.cz</a:t>
            </a:r>
            <a:endParaRPr lang="cs-CZ" dirty="0" smtClean="0"/>
          </a:p>
          <a:p>
            <a:r>
              <a:rPr lang="cs-CZ" dirty="0" smtClean="0"/>
              <a:t>specializace</a:t>
            </a:r>
          </a:p>
          <a:p>
            <a:pPr lvl="1"/>
            <a:r>
              <a:rPr lang="cs-CZ" dirty="0" smtClean="0"/>
              <a:t>využití počítačů při lingvistické práci: příprava, analýza, prezentace</a:t>
            </a:r>
          </a:p>
          <a:p>
            <a:r>
              <a:rPr lang="cs-CZ" dirty="0"/>
              <a:t>Vokabulář webový (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vokabular.ujc.cas.cz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digitalizace slovníků (historické i moderní)</a:t>
            </a:r>
          </a:p>
          <a:p>
            <a:r>
              <a:rPr lang="cs-CZ" dirty="0" smtClean="0"/>
              <a:t>elektronické edice (korpus, webové edice, e-knihy)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7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Vznik nástrojů byl podpořen projektem Ministerstva kultury ČR č. DF12P01OVV028 „Informační technologie ve službách jazykového kulturního bohatství (IT JAKUB</a:t>
            </a:r>
            <a:r>
              <a:rPr lang="cs-CZ" dirty="0" smtClean="0"/>
              <a:t>)“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://vokabular.ujc.cas.cz/moduly/nastroje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aplikace včetně zdrojových kódů</a:t>
            </a:r>
          </a:p>
          <a:p>
            <a:r>
              <a:rPr lang="cs-CZ" dirty="0" smtClean="0"/>
              <a:t>k běhu vyžaduje Microsoft .NET Framework 4</a:t>
            </a:r>
            <a:endParaRPr lang="cs-CZ" dirty="0"/>
          </a:p>
          <a:p>
            <a:r>
              <a:rPr lang="cs-CZ" dirty="0" smtClean="0"/>
              <a:t>prezentace:  </a:t>
            </a:r>
            <a:r>
              <a:rPr lang="cs-CZ" dirty="0" smtClean="0">
                <a:hlinkClick r:id="rId3"/>
              </a:rPr>
              <a:t>http://bit.ly/vw-nastroje-ostrava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6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Kolační pravítko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hlinkClick r:id="rId2"/>
              </a:rPr>
              <a:t>http://vokabular.ujc.cas.cz/moduly/nastroje/kolacni-pravitko/o-aplikaci</a:t>
            </a:r>
            <a:endParaRPr lang="cs-CZ" sz="1800" dirty="0" smtClean="0"/>
          </a:p>
          <a:p>
            <a:r>
              <a:rPr lang="cs-CZ" dirty="0" smtClean="0"/>
              <a:t>pro snadné čtení/sledování textů na monitoru</a:t>
            </a:r>
          </a:p>
          <a:p>
            <a:r>
              <a:rPr lang="cs-CZ" dirty="0" smtClean="0"/>
              <a:t>graficky ohraničí </a:t>
            </a:r>
            <a:r>
              <a:rPr lang="cs-CZ" dirty="0"/>
              <a:t>výsek textu na </a:t>
            </a:r>
            <a:r>
              <a:rPr lang="cs-CZ" dirty="0" smtClean="0"/>
              <a:t>monitoru</a:t>
            </a:r>
          </a:p>
          <a:p>
            <a:r>
              <a:rPr lang="cs-CZ" dirty="0" smtClean="0"/>
              <a:t>lze definovat a uložit několik pravítek</a:t>
            </a:r>
          </a:p>
          <a:p>
            <a:r>
              <a:rPr lang="cs-CZ" dirty="0" smtClean="0"/>
              <a:t>vertikální a horizontální orientace</a:t>
            </a:r>
          </a:p>
          <a:p>
            <a:r>
              <a:rPr lang="cs-CZ" dirty="0" smtClean="0"/>
              <a:t>výchozí pozice pravítka (začátek stránky)</a:t>
            </a:r>
          </a:p>
          <a:p>
            <a:r>
              <a:rPr lang="cs-CZ" dirty="0" smtClean="0"/>
              <a:t>přesun pravítka myší i pomocí kláves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5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Transcriptorium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vokabular.ujc.cas.cz/moduly/nastroje/transcriptorium/o-aplikaci</a:t>
            </a:r>
            <a:endParaRPr lang="cs-CZ" dirty="0" smtClean="0"/>
          </a:p>
          <a:p>
            <a:r>
              <a:rPr lang="cs-CZ" dirty="0" smtClean="0"/>
              <a:t>nástroj </a:t>
            </a:r>
            <a:r>
              <a:rPr lang="cs-CZ" dirty="0"/>
              <a:t>pro poloautomatickou </a:t>
            </a:r>
            <a:r>
              <a:rPr lang="cs-CZ" dirty="0" smtClean="0"/>
              <a:t>transkripci</a:t>
            </a:r>
          </a:p>
          <a:p>
            <a:pPr lvl="1"/>
            <a:r>
              <a:rPr lang="cs-CZ" dirty="0" smtClean="0"/>
              <a:t>aplikace pravidel na jednotlivé výrazy</a:t>
            </a:r>
          </a:p>
          <a:p>
            <a:pPr lvl="1"/>
            <a:r>
              <a:rPr lang="cs-CZ" dirty="0" smtClean="0"/>
              <a:t>zobrazení výrazu v kontextu/kontextech</a:t>
            </a:r>
          </a:p>
          <a:p>
            <a:pPr lvl="1"/>
            <a:r>
              <a:rPr lang="cs-CZ" dirty="0" smtClean="0"/>
              <a:t>včetně obrazové předlohy</a:t>
            </a:r>
          </a:p>
          <a:p>
            <a:r>
              <a:rPr lang="cs-CZ" dirty="0" smtClean="0"/>
              <a:t>převod mezi 2 pravopisnými systémy</a:t>
            </a:r>
          </a:p>
          <a:p>
            <a:r>
              <a:rPr lang="cs-CZ" dirty="0" smtClean="0"/>
              <a:t>transkripční pravidla</a:t>
            </a:r>
          </a:p>
          <a:p>
            <a:pPr lvl="1"/>
            <a:r>
              <a:rPr lang="cs-CZ" dirty="0" smtClean="0"/>
              <a:t>nahrazení textu i regulární výrazy</a:t>
            </a:r>
          </a:p>
          <a:p>
            <a:pPr lvl="1"/>
            <a:r>
              <a:rPr lang="cs-CZ" dirty="0" smtClean="0"/>
              <a:t>výjimky: globální, pro konkrétní pravidlo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6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znaky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>
                <a:hlinkClick r:id="rId2"/>
              </a:rPr>
              <a:t>http://vokabular.ujc.cas.cz/moduly/nastroje/specialni-znaky/o-aplikaci</a:t>
            </a:r>
            <a:endParaRPr lang="cs-CZ" dirty="0"/>
          </a:p>
          <a:p>
            <a:r>
              <a:rPr lang="cs-CZ" dirty="0" smtClean="0"/>
              <a:t>snadný výběr </a:t>
            </a:r>
            <a:r>
              <a:rPr lang="cs-CZ" dirty="0"/>
              <a:t>nestandardních </a:t>
            </a:r>
            <a:r>
              <a:rPr lang="cs-CZ" dirty="0" smtClean="0">
                <a:hlinkClick r:id="rId3"/>
              </a:rPr>
              <a:t>unicodových</a:t>
            </a:r>
            <a:r>
              <a:rPr lang="cs-CZ" dirty="0" smtClean="0"/>
              <a:t> znaků</a:t>
            </a:r>
          </a:p>
          <a:p>
            <a:pPr lvl="1"/>
            <a:r>
              <a:rPr lang="cs-CZ" dirty="0" smtClean="0"/>
              <a:t>znaky lze seskupit do skupin</a:t>
            </a:r>
          </a:p>
          <a:p>
            <a:pPr lvl="1"/>
            <a:r>
              <a:rPr lang="cs-CZ" dirty="0" smtClean="0"/>
              <a:t>skupiny lze pojmenovat</a:t>
            </a:r>
          </a:p>
          <a:p>
            <a:r>
              <a:rPr lang="cs-CZ" dirty="0" smtClean="0"/>
              <a:t>skládání pomocí základního znaku a diakritiky</a:t>
            </a:r>
          </a:p>
          <a:p>
            <a:pPr lvl="1"/>
            <a:r>
              <a:rPr lang="cs-CZ" dirty="0" smtClean="0"/>
              <a:t>pořadí diakritik lze po sestavení </a:t>
            </a:r>
            <a:r>
              <a:rPr lang="cs-CZ" dirty="0" smtClean="0"/>
              <a:t>měnit</a:t>
            </a:r>
          </a:p>
          <a:p>
            <a:pPr lvl="1"/>
            <a:r>
              <a:rPr lang="cs-CZ" smtClean="0"/>
              <a:t>definovaná kombinace </a:t>
            </a:r>
            <a:r>
              <a:rPr lang="cs-CZ" dirty="0" smtClean="0"/>
              <a:t>se převede </a:t>
            </a:r>
            <a:r>
              <a:rPr lang="cs-CZ" dirty="0" err="1" smtClean="0"/>
              <a:t>unicodový</a:t>
            </a:r>
            <a:r>
              <a:rPr lang="cs-CZ" dirty="0" smtClean="0"/>
              <a:t> znak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0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Analýza </a:t>
            </a:r>
            <a:r>
              <a:rPr lang="cs-CZ" dirty="0" smtClean="0"/>
              <a:t>tokenů (v Excelu)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vokabular.ujc.cas.cz/moduly/nastroje/analyza-tokenu/o-aplikaci</a:t>
            </a:r>
            <a:endParaRPr lang="cs-CZ" sz="1800" dirty="0" smtClean="0"/>
          </a:p>
          <a:p>
            <a:r>
              <a:rPr lang="cs-CZ" dirty="0" smtClean="0"/>
              <a:t>frekvence tokenů bez korpusového manažeru</a:t>
            </a:r>
          </a:p>
          <a:p>
            <a:pPr lvl="1"/>
            <a:r>
              <a:rPr lang="cs-CZ" dirty="0" smtClean="0"/>
              <a:t>extrahování informací z vertikály</a:t>
            </a:r>
          </a:p>
          <a:p>
            <a:pPr lvl="1"/>
            <a:r>
              <a:rPr lang="cs-CZ" dirty="0" smtClean="0"/>
              <a:t>doplněno o </a:t>
            </a:r>
            <a:r>
              <a:rPr lang="cs-CZ" dirty="0" err="1" smtClean="0"/>
              <a:t>metadata</a:t>
            </a:r>
            <a:r>
              <a:rPr lang="cs-CZ" dirty="0" smtClean="0"/>
              <a:t> pramenů</a:t>
            </a:r>
          </a:p>
          <a:p>
            <a:pPr lvl="1"/>
            <a:r>
              <a:rPr lang="cs-CZ" dirty="0" smtClean="0"/>
              <a:t>ad-hoc analýzy a grafy</a:t>
            </a:r>
          </a:p>
          <a:p>
            <a:r>
              <a:rPr lang="cs-CZ" dirty="0" smtClean="0"/>
              <a:t>Microsoft Excel 2010 + </a:t>
            </a:r>
            <a:r>
              <a:rPr lang="cs-CZ" dirty="0" err="1" smtClean="0"/>
              <a:t>PowerPivot</a:t>
            </a:r>
            <a:r>
              <a:rPr lang="cs-CZ" dirty="0" smtClean="0"/>
              <a:t> +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endParaRPr lang="cs-CZ" dirty="0" smtClean="0"/>
          </a:p>
          <a:p>
            <a:pPr lvl="1"/>
            <a:r>
              <a:rPr lang="cs-CZ" dirty="0" smtClean="0"/>
              <a:t>zdarma</a:t>
            </a:r>
          </a:p>
          <a:p>
            <a:r>
              <a:rPr lang="cs-CZ" dirty="0" smtClean="0"/>
              <a:t>Microsoft Excel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5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</a:t>
            </a:r>
            <a:r>
              <a:rPr lang="cs-CZ" dirty="0" err="1" smtClean="0"/>
              <a:t>Power</a:t>
            </a:r>
            <a:r>
              <a:rPr lang="cs-CZ" dirty="0" smtClean="0"/>
              <a:t> BI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Pražské jaro v Ostravě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7C6C-1630-4854-9948-41535DA56EED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powerbi.com</a:t>
            </a:r>
            <a:endParaRPr lang="cs-CZ" dirty="0" smtClean="0"/>
          </a:p>
          <a:p>
            <a:r>
              <a:rPr lang="cs-CZ" dirty="0" smtClean="0"/>
              <a:t>webová služba pro vytváření interaktivních prezentací dat</a:t>
            </a:r>
          </a:p>
          <a:p>
            <a:pPr lvl="1"/>
            <a:r>
              <a:rPr lang="cs-CZ" dirty="0" smtClean="0"/>
              <a:t>testovací verze</a:t>
            </a:r>
          </a:p>
          <a:p>
            <a:pPr lvl="1"/>
            <a:r>
              <a:rPr lang="cs-CZ" dirty="0" smtClean="0"/>
              <a:t>od února i v ČR</a:t>
            </a:r>
          </a:p>
          <a:p>
            <a:pPr lvl="1"/>
            <a:r>
              <a:rPr lang="cs-CZ" dirty="0" smtClean="0"/>
              <a:t>do 1 GB dat zdarma</a:t>
            </a:r>
          </a:p>
          <a:p>
            <a:pPr lvl="1"/>
            <a:r>
              <a:rPr lang="cs-CZ" dirty="0" smtClean="0"/>
              <a:t>„přirozený“ dotazovací jazyk</a:t>
            </a:r>
          </a:p>
          <a:p>
            <a:pPr lvl="1"/>
            <a:r>
              <a:rPr lang="cs-CZ" dirty="0" smtClean="0"/>
              <a:t>zatím pouze v angličtině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32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511</TotalTime>
  <Words>383</Words>
  <Application>Microsoft Office PowerPoint</Application>
  <PresentationFormat>Předvádění na obrazovce (16:10)</PresentationFormat>
  <Paragraphs>96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Administrativní</vt:lpstr>
      <vt:lpstr>Nástroje pro badatele (nejen) historického jazyka</vt:lpstr>
      <vt:lpstr>Osnova</vt:lpstr>
      <vt:lpstr>Představení</vt:lpstr>
      <vt:lpstr>Nástroje</vt:lpstr>
      <vt:lpstr>Kolační pravítko</vt:lpstr>
      <vt:lpstr>Transcriptorium</vt:lpstr>
      <vt:lpstr>Speciální znaky</vt:lpstr>
      <vt:lpstr>Analýza tokenů (v Excelu)</vt:lpstr>
      <vt:lpstr>Microsoft Power BI</vt:lpstr>
      <vt:lpstr>Závěr</vt:lpstr>
    </vt:vector>
  </TitlesOfParts>
  <Company>Dalibor Lehečka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Počítačová lemmatizace a morfo-logická analýza staročeských textů – principy a ukázky</dc:title>
  <dc:creator>Boris Lehečka</dc:creator>
  <cp:lastModifiedBy>Lehečka Boris</cp:lastModifiedBy>
  <cp:revision>51</cp:revision>
  <cp:lastPrinted>2014-12-03T13:47:46Z</cp:lastPrinted>
  <dcterms:created xsi:type="dcterms:W3CDTF">2014-12-02T17:07:02Z</dcterms:created>
  <dcterms:modified xsi:type="dcterms:W3CDTF">2015-03-24T08:59:49Z</dcterms:modified>
</cp:coreProperties>
</file>